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65"/>
  </p:notesMasterIdLst>
  <p:handoutMasterIdLst>
    <p:handoutMasterId r:id="rId66"/>
  </p:handoutMasterIdLst>
  <p:sldIdLst>
    <p:sldId id="256" r:id="rId2"/>
    <p:sldId id="257" r:id="rId3"/>
    <p:sldId id="297" r:id="rId4"/>
    <p:sldId id="301" r:id="rId5"/>
    <p:sldId id="302" r:id="rId6"/>
    <p:sldId id="315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03" r:id="rId21"/>
    <p:sldId id="312" r:id="rId22"/>
    <p:sldId id="313" r:id="rId23"/>
    <p:sldId id="304" r:id="rId24"/>
    <p:sldId id="305" r:id="rId25"/>
    <p:sldId id="307" r:id="rId26"/>
    <p:sldId id="258" r:id="rId27"/>
    <p:sldId id="262" r:id="rId28"/>
    <p:sldId id="267" r:id="rId29"/>
    <p:sldId id="263" r:id="rId30"/>
    <p:sldId id="268" r:id="rId31"/>
    <p:sldId id="264" r:id="rId32"/>
    <p:sldId id="269" r:id="rId33"/>
    <p:sldId id="265" r:id="rId34"/>
    <p:sldId id="270" r:id="rId35"/>
    <p:sldId id="266" r:id="rId36"/>
    <p:sldId id="259" r:id="rId37"/>
    <p:sldId id="291" r:id="rId38"/>
    <p:sldId id="292" r:id="rId39"/>
    <p:sldId id="260" r:id="rId40"/>
    <p:sldId id="261" r:id="rId41"/>
    <p:sldId id="278" r:id="rId42"/>
    <p:sldId id="279" r:id="rId43"/>
    <p:sldId id="272" r:id="rId44"/>
    <p:sldId id="273" r:id="rId45"/>
    <p:sldId id="274" r:id="rId46"/>
    <p:sldId id="275" r:id="rId47"/>
    <p:sldId id="276" r:id="rId48"/>
    <p:sldId id="277" r:id="rId49"/>
    <p:sldId id="280" r:id="rId50"/>
    <p:sldId id="281" r:id="rId51"/>
    <p:sldId id="282" r:id="rId52"/>
    <p:sldId id="298" r:id="rId53"/>
    <p:sldId id="283" r:id="rId54"/>
    <p:sldId id="284" r:id="rId55"/>
    <p:sldId id="294" r:id="rId56"/>
    <p:sldId id="286" r:id="rId57"/>
    <p:sldId id="285" r:id="rId58"/>
    <p:sldId id="287" r:id="rId59"/>
    <p:sldId id="293" r:id="rId60"/>
    <p:sldId id="288" r:id="rId61"/>
    <p:sldId id="289" r:id="rId62"/>
    <p:sldId id="290" r:id="rId63"/>
    <p:sldId id="295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009999"/>
    <a:srgbClr val="000099"/>
    <a:srgbClr val="0066FF"/>
    <a:srgbClr val="CC0000"/>
    <a:srgbClr val="FF3300"/>
    <a:srgbClr val="33CC33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8" autoAdjust="0"/>
    <p:restoredTop sz="94728" autoAdjust="0"/>
  </p:normalViewPr>
  <p:slideViewPr>
    <p:cSldViewPr>
      <p:cViewPr varScale="1">
        <p:scale>
          <a:sx n="42" d="100"/>
          <a:sy n="42" d="100"/>
        </p:scale>
        <p:origin x="124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B48C86E0-AC9B-4FFE-9AF1-7E9F78EB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1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E78D4-AD17-477E-9D11-3173A6C10E8F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2F4B7-9A2A-413A-8216-19283A79F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a-IR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10046D-5B08-4CE8-8511-E8A051980D2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2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a-IR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9D5BFE-6732-462F-9605-A9343A03938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G4 w 1000"/>
                <a:gd name="T3" fmla="*/ G1 h 1000"/>
              </a:gdLst>
              <a:ahLst/>
              <a:cxnLst>
                <a:cxn ang="0">
                  <a:pos x="0" y="0"/>
                </a:cxn>
                <a:cxn ang="0">
                  <a:pos x="4416" y="0"/>
                </a:cxn>
                <a:cxn ang="0">
                  <a:pos x="4917" y="500"/>
                </a:cxn>
                <a:cxn ang="0">
                  <a:pos x="4417" y="1000"/>
                </a:cxn>
                <a:cxn ang="0">
                  <a:pos x="0" y="1000"/>
                </a:cxn>
              </a:cxnLst>
              <a:rect l="T0" t="T1" r="T2" b="T3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9523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52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C9C758C-83B7-4BA6-A87D-C6DAA2B65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4A1FB-92C6-4F89-AFA9-44C9019369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DF9CC-8662-49D2-BF0E-7F330D09C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BE6CD-E4F0-48E6-9F28-05D48500A3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BA22E-1121-4DFA-800F-E1646F0FDC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C05E6-DF96-4115-AA6E-D5B767219D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66DCF6-615D-4B82-B411-535527834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A595A-4C77-4D2E-BDC7-1ACE2B465B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44BD2-2E16-47C0-B358-7F3FF67CDD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C70B1B-579C-4C69-853E-B8A6F23A1B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A57DC-9DAC-472B-B00F-87F85ED68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94211" name="AutoShape 3"/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94212" name="AutoShape 4"/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G4 w 1000"/>
                <a:gd name="T3" fmla="*/ G1 h 1000"/>
              </a:gdLst>
              <a:ahLst/>
              <a:cxnLst>
                <a:cxn ang="0">
                  <a:pos x="0" y="0"/>
                </a:cxn>
                <a:cxn ang="0">
                  <a:pos x="6499" y="0"/>
                </a:cxn>
                <a:cxn ang="0">
                  <a:pos x="7000" y="500"/>
                </a:cxn>
                <a:cxn ang="0">
                  <a:pos x="6500" y="1000"/>
                </a:cxn>
                <a:cxn ang="0">
                  <a:pos x="0" y="1000"/>
                </a:cxn>
              </a:cxnLst>
              <a:rect l="T0" t="T1" r="T2" b="T3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94213" name="Line 5"/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421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 Black" pitchFamily="34" charset="0"/>
              </a:defRPr>
            </a:lvl1pPr>
          </a:lstStyle>
          <a:p>
            <a:pPr>
              <a:defRPr/>
            </a:pPr>
            <a:fld id="{D082FF19-D8F5-4662-A1CC-BDE43CD13B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015287" cy="1328192"/>
          </a:xfrm>
        </p:spPr>
        <p:txBody>
          <a:bodyPr/>
          <a:lstStyle/>
          <a:p>
            <a:pPr eaLnBrk="1" hangingPunct="1"/>
            <a:r>
              <a:rPr lang="en-US" dirty="0"/>
              <a:t> </a:t>
            </a:r>
            <a:r>
              <a:rPr lang="en-US" dirty="0" smtClean="0"/>
              <a:t>BCT 2207Multimedia </a:t>
            </a:r>
            <a:r>
              <a:rPr lang="en-US" dirty="0"/>
              <a:t>Applications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81400" y="1371600"/>
            <a:ext cx="5105400" cy="4800600"/>
          </a:xfrm>
        </p:spPr>
        <p:txBody>
          <a:bodyPr/>
          <a:lstStyle/>
          <a:p>
            <a:pPr algn="r" eaLnBrk="1" hangingPunct="1">
              <a:buFont typeface="Wingdings" pitchFamily="2" charset="2"/>
              <a:buNone/>
            </a:pPr>
            <a:r>
              <a:rPr lang="en-US" dirty="0" err="1" smtClean="0">
                <a:latin typeface="Arial Unicode MS" pitchFamily="34" charset="-128"/>
              </a:rPr>
              <a:t>S.Kiptioo</a:t>
            </a:r>
            <a:r>
              <a:rPr lang="en-US" dirty="0">
                <a:latin typeface="Arial Unicode MS" pitchFamily="34" charset="-128"/>
              </a:rPr>
              <a:t>, Computing Department SCIT</a:t>
            </a:r>
          </a:p>
          <a:p>
            <a:pPr algn="r" eaLnBrk="1" hangingPunct="1">
              <a:buFont typeface="Wingdings" pitchFamily="2" charset="2"/>
              <a:buNone/>
            </a:pPr>
            <a:r>
              <a:rPr lang="en-US" sz="2000" dirty="0">
                <a:latin typeface="Arial Unicode MS" pitchFamily="34" charset="-128"/>
              </a:rPr>
              <a:t>skiptoo@jkuat.ac.ke</a:t>
            </a:r>
          </a:p>
        </p:txBody>
      </p:sp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685799" y="3200400"/>
          <a:ext cx="2904531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Acrobat Document" r:id="rId3" imgW="14415840" imgH="13211640" progId="AcroExch.Document.7">
                  <p:embed/>
                </p:oleObj>
              </mc:Choice>
              <mc:Fallback>
                <p:oleObj name="Acrobat Document" r:id="rId3" imgW="14415840" imgH="13211640" progId="AcroExch.Document.7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799" y="3200400"/>
                        <a:ext cx="2904531" cy="259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Note-tools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may be a page or site on the Web where you can weave the </a:t>
            </a:r>
            <a:r>
              <a:rPr lang="en-US" dirty="0" err="1"/>
              <a:t>elemnts</a:t>
            </a:r>
            <a:r>
              <a:rPr lang="en-US" dirty="0"/>
              <a:t> of multimedia into html (Hypertext Mark up Language) DHTML (Dynamic Hypertext Mark up Language) documents and use plug-ins like </a:t>
            </a:r>
            <a:r>
              <a:rPr lang="en-US" dirty="0">
                <a:solidFill>
                  <a:srgbClr val="FF0000"/>
                </a:solidFill>
              </a:rPr>
              <a:t>Macromedia’s Flash, Adobe’s Flash, or Apple’s Quick Time </a:t>
            </a:r>
            <a:r>
              <a:rPr lang="en-US" dirty="0"/>
              <a:t>to display multimedia using browser such Mozilla Firefox and Internet Explorer.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of Multimedia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Multimedia is appropriate whenever a human interface, connect a human user to electronic information of any kind. There are number of uses</a:t>
            </a:r>
          </a:p>
          <a:p>
            <a:pPr lvl="1">
              <a:lnSpc>
                <a:spcPct val="90000"/>
              </a:lnSpc>
            </a:pPr>
            <a:r>
              <a:rPr lang="en-US"/>
              <a:t>Uses in Business.</a:t>
            </a:r>
          </a:p>
          <a:p>
            <a:pPr lvl="1">
              <a:lnSpc>
                <a:spcPct val="90000"/>
              </a:lnSpc>
            </a:pPr>
            <a:r>
              <a:rPr lang="en-US"/>
              <a:t>Multimedia in Schools.</a:t>
            </a:r>
          </a:p>
          <a:p>
            <a:pPr lvl="1">
              <a:lnSpc>
                <a:spcPct val="90000"/>
              </a:lnSpc>
            </a:pPr>
            <a:r>
              <a:rPr lang="en-US"/>
              <a:t>Multimedia in Home.</a:t>
            </a:r>
          </a:p>
          <a:p>
            <a:pPr lvl="1">
              <a:lnSpc>
                <a:spcPct val="90000"/>
              </a:lnSpc>
            </a:pPr>
            <a:r>
              <a:rPr lang="en-US"/>
              <a:t>Multimedia in Public Places.</a:t>
            </a:r>
          </a:p>
          <a:p>
            <a:pPr lvl="1">
              <a:lnSpc>
                <a:spcPct val="90000"/>
              </a:lnSpc>
            </a:pPr>
            <a:r>
              <a:rPr lang="en-US"/>
              <a:t>Virtual Reality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in Business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Business applications for multimedia include presentations, training, marketing, advertising, product demos, databases, catalogues, and networking communications.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Uses in Business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Uses in training programs.</a:t>
            </a:r>
          </a:p>
          <a:p>
            <a:pPr lvl="1"/>
            <a:r>
              <a:rPr lang="en-US"/>
              <a:t>Flight attendants learn to manage international terrorism and security through simulation.</a:t>
            </a:r>
          </a:p>
          <a:p>
            <a:pPr lvl="1"/>
            <a:r>
              <a:rPr lang="en-US"/>
              <a:t>Mechanics learn to repair engine</a:t>
            </a:r>
          </a:p>
          <a:p>
            <a:pPr lvl="1"/>
            <a:r>
              <a:rPr lang="en-US"/>
              <a:t>Salespeople learn about product lines and leave behind software to train their customers.</a:t>
            </a:r>
          </a:p>
          <a:p>
            <a:pPr lvl="1"/>
            <a:r>
              <a:rPr lang="en-US"/>
              <a:t>Fighter, pilots practice full-terrain sorties before spoiling up for the real thing.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Multimedia in Schools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can be used in schools helping student to learn.</a:t>
            </a:r>
          </a:p>
          <a:p>
            <a:r>
              <a:rPr lang="en-US"/>
              <a:t>An iteresting use of multimedia in schools involves the student themselves. </a:t>
            </a:r>
          </a:p>
          <a:p>
            <a:pPr lvl="1"/>
            <a:r>
              <a:rPr lang="en-US"/>
              <a:t>Nowadays students put interactive magazines and newsletters, streamline videos, and podcasting (Audio and Video) through smart phone or Web.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Multimedia in Home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is used home in various ways from gardening to cooking to home design, remodeling, and repair to genealogy software.</a:t>
            </a:r>
          </a:p>
          <a:p>
            <a:pPr lvl="1"/>
            <a:r>
              <a:rPr lang="en-US"/>
              <a:t>Game players machine available in home.</a:t>
            </a:r>
          </a:p>
          <a:p>
            <a:pPr lvl="1"/>
            <a:r>
              <a:rPr lang="en-US"/>
              <a:t>Internet gaming for home internet users.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Multimedia in Public Places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Big animated screen are now available in public to provide information and help to public.</a:t>
            </a:r>
          </a:p>
          <a:p>
            <a:pPr lvl="1"/>
            <a:r>
              <a:rPr lang="en-US"/>
              <a:t>Hotels, train, banks, shopping malls, airports, groceries, e.t.c.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Reality (VR)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VR is a new multimedia technology that attempt to put a person “inside” a lifelike experiences.</a:t>
            </a:r>
          </a:p>
          <a:p>
            <a:r>
              <a:rPr lang="en-US"/>
              <a:t>VR requires a terrific computing power to be realistic.</a:t>
            </a:r>
          </a:p>
          <a:p>
            <a:r>
              <a:rPr lang="en-US"/>
              <a:t>In VR your cyberspace is made up pf many thousands of geometric objects plotted in 3D space.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Reality (VR)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/>
              <a:t>On the Web, standards for transmitting virtual reality worlds or scenes in VRML (Virtual Reality Modeling Language) documents have been developed.</a:t>
            </a:r>
          </a:p>
          <a:p>
            <a:r>
              <a:rPr lang="en-US"/>
              <a:t>By using highly dedicated VR is now used in building flights by developing first flight simulators before building actual planes.</a:t>
            </a:r>
          </a:p>
          <a:p>
            <a:pPr lvl="1"/>
            <a:r>
              <a:rPr lang="en-US"/>
              <a:t>In military plane like F-16 and F-17, Boeing 777.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Reality</a:t>
            </a: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438400"/>
            <a:ext cx="6553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609600" y="137160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800">
                <a:solidFill>
                  <a:schemeClr val="tx2"/>
                </a:solidFill>
              </a:rPr>
              <a:t>F – 16 Fighter Plane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What is Multimedia?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153400" cy="4114800"/>
          </a:xfrm>
        </p:spPr>
        <p:txBody>
          <a:bodyPr/>
          <a:lstStyle/>
          <a:p>
            <a:pPr eaLnBrk="1" hangingPunct="1"/>
            <a:r>
              <a:rPr lang="en-US" dirty="0"/>
              <a:t>Derived from the word “Multi” and “Media”</a:t>
            </a:r>
          </a:p>
          <a:p>
            <a:pPr lvl="1" eaLnBrk="1" hangingPunct="1"/>
            <a:r>
              <a:rPr lang="en-US" dirty="0"/>
              <a:t>Multi</a:t>
            </a:r>
          </a:p>
          <a:p>
            <a:pPr lvl="2" eaLnBrk="1" hangingPunct="1"/>
            <a:r>
              <a:rPr lang="en-US" dirty="0"/>
              <a:t>Many, Multiple,</a:t>
            </a:r>
          </a:p>
          <a:p>
            <a:pPr lvl="1" eaLnBrk="1" hangingPunct="1"/>
            <a:r>
              <a:rPr lang="en-US" dirty="0"/>
              <a:t>Media:</a:t>
            </a:r>
          </a:p>
          <a:p>
            <a:pPr lvl="2" eaLnBrk="1" hangingPunct="1"/>
            <a:r>
              <a:rPr lang="en-US" dirty="0">
                <a:solidFill>
                  <a:srgbClr val="000000"/>
                </a:solidFill>
                <a:cs typeface="Arial" charset="0"/>
              </a:rPr>
              <a:t>Tools that are used to represent or process, delivery medium, a form of mass communication – newspaper, magazine /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tv</a:t>
            </a:r>
            <a:r>
              <a:rPr lang="en-US" dirty="0">
                <a:solidFill>
                  <a:srgbClr val="000000"/>
                </a:solidFill>
                <a:cs typeface="Arial" charset="0"/>
              </a:rPr>
              <a:t>.</a:t>
            </a:r>
          </a:p>
          <a:p>
            <a:pPr lvl="2" eaLnBrk="1" hangingPunct="1"/>
            <a:r>
              <a:rPr lang="en-US" dirty="0">
                <a:solidFill>
                  <a:srgbClr val="000000"/>
                </a:solidFill>
                <a:cs typeface="Arial" charset="0"/>
              </a:rPr>
              <a:t>Distribution tool &amp; information presentation – 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text, graphic, voice, images, music and etc.</a:t>
            </a:r>
          </a:p>
          <a:p>
            <a:pPr lvl="2" eaLnBrk="1" hangingPunct="1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9C35-347E-401B-A38E-C0C2493D5715}" type="slidenum">
              <a:rPr lang="en-US"/>
              <a:pPr/>
              <a:t>20</a:t>
            </a:fld>
            <a:endParaRPr lang="en-US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Multimedia Systems </a:t>
            </a:r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66800"/>
            <a:ext cx="8743950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2057400" y="6400800"/>
            <a:ext cx="4716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Real Estate</a:t>
            </a:r>
            <a:r>
              <a:rPr lang="en-US"/>
              <a:t> in MIT’s Project Athena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458200" cy="1143000"/>
          </a:xfrm>
        </p:spPr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Example:  A Course-on-Demand System</a:t>
            </a:r>
          </a:p>
        </p:txBody>
      </p:sp>
      <p:sp>
        <p:nvSpPr>
          <p:cNvPr id="63495" name="AutoShape 7"/>
          <p:cNvSpPr>
            <a:spLocks noChangeArrowheads="1"/>
          </p:cNvSpPr>
          <p:nvPr/>
        </p:nvSpPr>
        <p:spPr bwMode="auto">
          <a:xfrm>
            <a:off x="533400" y="3810000"/>
            <a:ext cx="1524000" cy="12192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Multimedia</a:t>
            </a:r>
          </a:p>
          <a:p>
            <a:pPr algn="ctr"/>
            <a:r>
              <a:rPr lang="en-US"/>
              <a:t>Database</a:t>
            </a:r>
          </a:p>
        </p:txBody>
      </p:sp>
      <p:sp>
        <p:nvSpPr>
          <p:cNvPr id="63497" name="AutoShape 9"/>
          <p:cNvSpPr>
            <a:spLocks noChangeArrowheads="1"/>
          </p:cNvSpPr>
          <p:nvPr/>
        </p:nvSpPr>
        <p:spPr bwMode="auto">
          <a:xfrm>
            <a:off x="2209800" y="3048000"/>
            <a:ext cx="5029200" cy="2590800"/>
          </a:xfrm>
          <a:prstGeom prst="irregularSeal2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3499" name="Picture 11" descr="C:\My Documents\MMDB course\s29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1295400"/>
            <a:ext cx="1751013" cy="1760538"/>
          </a:xfrm>
          <a:prstGeom prst="rect">
            <a:avLst/>
          </a:prstGeom>
          <a:noFill/>
        </p:spPr>
      </p:pic>
      <p:sp>
        <p:nvSpPr>
          <p:cNvPr id="63500" name="Text Box 12"/>
          <p:cNvSpPr txBox="1">
            <a:spLocks noChangeArrowheads="1"/>
          </p:cNvSpPr>
          <p:nvPr/>
        </p:nvSpPr>
        <p:spPr bwMode="auto">
          <a:xfrm>
            <a:off x="5105400" y="1371600"/>
            <a:ext cx="2371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On-line facilitator</a:t>
            </a:r>
          </a:p>
        </p:txBody>
      </p:sp>
      <p:pic>
        <p:nvPicPr>
          <p:cNvPr id="63501" name="Picture 13" descr="C:\My Documents\MMDB course\s2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5405438"/>
            <a:ext cx="1466850" cy="1452562"/>
          </a:xfrm>
          <a:prstGeom prst="rect">
            <a:avLst/>
          </a:prstGeom>
          <a:noFill/>
        </p:spPr>
      </p:pic>
      <p:sp>
        <p:nvSpPr>
          <p:cNvPr id="63502" name="Text Box 14"/>
          <p:cNvSpPr txBox="1">
            <a:spLocks noChangeArrowheads="1"/>
          </p:cNvSpPr>
          <p:nvPr/>
        </p:nvSpPr>
        <p:spPr bwMode="auto">
          <a:xfrm>
            <a:off x="4784725" y="5984875"/>
            <a:ext cx="692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user</a:t>
            </a:r>
          </a:p>
        </p:txBody>
      </p:sp>
      <p:pic>
        <p:nvPicPr>
          <p:cNvPr id="63503" name="Picture 15" descr="C:\My Documents\MMDB course\s22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5446713"/>
            <a:ext cx="2141538" cy="1171575"/>
          </a:xfrm>
          <a:prstGeom prst="rect">
            <a:avLst/>
          </a:prstGeom>
          <a:noFill/>
        </p:spPr>
      </p:pic>
      <p:sp>
        <p:nvSpPr>
          <p:cNvPr id="63504" name="Text Box 16"/>
          <p:cNvSpPr txBox="1">
            <a:spLocks noChangeArrowheads="1"/>
          </p:cNvSpPr>
          <p:nvPr/>
        </p:nvSpPr>
        <p:spPr bwMode="auto">
          <a:xfrm>
            <a:off x="6400800" y="5029200"/>
            <a:ext cx="2120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Database server</a:t>
            </a:r>
          </a:p>
        </p:txBody>
      </p:sp>
      <p:pic>
        <p:nvPicPr>
          <p:cNvPr id="63505" name="Picture 17" descr="C:\My Documents\MMDB course\s26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3124200"/>
            <a:ext cx="1033463" cy="1412875"/>
          </a:xfrm>
          <a:prstGeom prst="rect">
            <a:avLst/>
          </a:prstGeom>
          <a:noFill/>
        </p:spPr>
      </p:pic>
      <p:sp>
        <p:nvSpPr>
          <p:cNvPr id="63506" name="Text Box 18"/>
          <p:cNvSpPr txBox="1">
            <a:spLocks noChangeArrowheads="1"/>
          </p:cNvSpPr>
          <p:nvPr/>
        </p:nvSpPr>
        <p:spPr bwMode="auto">
          <a:xfrm>
            <a:off x="7086600" y="2438400"/>
            <a:ext cx="1639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Courseware</a:t>
            </a:r>
          </a:p>
          <a:p>
            <a:r>
              <a:rPr lang="en-US"/>
              <a:t>developer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>
                <a:solidFill>
                  <a:srgbClr val="FF9900"/>
                </a:solidFill>
              </a:rPr>
              <a:t>A Course-on-Demand System</a:t>
            </a:r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381000" y="1981200"/>
            <a:ext cx="1219200" cy="12192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/>
              <a:t>Authoring</a:t>
            </a:r>
          </a:p>
          <a:p>
            <a:pPr algn="ctr"/>
            <a:r>
              <a:rPr lang="en-US" sz="2000"/>
              <a:t>Tool</a:t>
            </a:r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 rot="10800000">
            <a:off x="1905000" y="1981200"/>
            <a:ext cx="762000" cy="388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/>
              <a:t>Java Client</a:t>
            </a:r>
          </a:p>
        </p:txBody>
      </p:sp>
      <p:sp>
        <p:nvSpPr>
          <p:cNvPr id="64522" name="AutoShape 10"/>
          <p:cNvSpPr>
            <a:spLocks noChangeArrowheads="1"/>
          </p:cNvSpPr>
          <p:nvPr/>
        </p:nvSpPr>
        <p:spPr bwMode="auto">
          <a:xfrm rot="16200000">
            <a:off x="1600200" y="3124200"/>
            <a:ext cx="3886200" cy="1600200"/>
          </a:xfrm>
          <a:prstGeom prst="irregularSeal1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Network</a:t>
            </a:r>
          </a:p>
        </p:txBody>
      </p:sp>
      <p:sp>
        <p:nvSpPr>
          <p:cNvPr id="64524" name="Oval 12"/>
          <p:cNvSpPr>
            <a:spLocks noChangeArrowheads="1"/>
          </p:cNvSpPr>
          <p:nvPr/>
        </p:nvSpPr>
        <p:spPr bwMode="auto">
          <a:xfrm rot="16200000">
            <a:off x="2971800" y="3581400"/>
            <a:ext cx="3733800" cy="685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Server</a:t>
            </a:r>
          </a:p>
        </p:txBody>
      </p:sp>
      <p:sp>
        <p:nvSpPr>
          <p:cNvPr id="64526" name="Oval 14"/>
          <p:cNvSpPr>
            <a:spLocks noChangeArrowheads="1"/>
          </p:cNvSpPr>
          <p:nvPr/>
        </p:nvSpPr>
        <p:spPr bwMode="auto">
          <a:xfrm rot="16200000">
            <a:off x="3886200" y="3581400"/>
            <a:ext cx="3733800" cy="6858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DB Application</a:t>
            </a:r>
          </a:p>
        </p:txBody>
      </p:sp>
      <p:sp>
        <p:nvSpPr>
          <p:cNvPr id="64527" name="Oval 15"/>
          <p:cNvSpPr>
            <a:spLocks noChangeArrowheads="1"/>
          </p:cNvSpPr>
          <p:nvPr/>
        </p:nvSpPr>
        <p:spPr bwMode="auto">
          <a:xfrm rot="16200000">
            <a:off x="4724400" y="3581400"/>
            <a:ext cx="3733800" cy="685800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Integration Software</a:t>
            </a:r>
          </a:p>
        </p:txBody>
      </p:sp>
      <p:sp>
        <p:nvSpPr>
          <p:cNvPr id="64528" name="AutoShape 16"/>
          <p:cNvSpPr>
            <a:spLocks noChangeArrowheads="1"/>
          </p:cNvSpPr>
          <p:nvPr/>
        </p:nvSpPr>
        <p:spPr bwMode="auto">
          <a:xfrm>
            <a:off x="7620000" y="1828800"/>
            <a:ext cx="1219200" cy="1295400"/>
          </a:xfrm>
          <a:prstGeom prst="can">
            <a:avLst>
              <a:gd name="adj" fmla="val 26563"/>
            </a:avLst>
          </a:prstGeom>
          <a:solidFill>
            <a:srgbClr val="5F5F5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Metadata</a:t>
            </a:r>
          </a:p>
          <a:p>
            <a:pPr algn="ctr"/>
            <a:r>
              <a:rPr lang="en-US"/>
              <a:t>DB</a:t>
            </a:r>
          </a:p>
        </p:txBody>
      </p:sp>
      <p:sp>
        <p:nvSpPr>
          <p:cNvPr id="64532" name="AutoShape 20"/>
          <p:cNvSpPr>
            <a:spLocks noChangeArrowheads="1"/>
          </p:cNvSpPr>
          <p:nvPr/>
        </p:nvSpPr>
        <p:spPr bwMode="auto">
          <a:xfrm>
            <a:off x="7543800" y="4648200"/>
            <a:ext cx="1219200" cy="1295400"/>
          </a:xfrm>
          <a:prstGeom prst="can">
            <a:avLst>
              <a:gd name="adj" fmla="val 26563"/>
            </a:avLst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Media</a:t>
            </a:r>
          </a:p>
          <a:p>
            <a:pPr algn="ctr"/>
            <a:r>
              <a:rPr lang="en-US"/>
              <a:t>Server</a:t>
            </a:r>
          </a:p>
        </p:txBody>
      </p:sp>
      <p:sp>
        <p:nvSpPr>
          <p:cNvPr id="64533" name="Line 21"/>
          <p:cNvSpPr>
            <a:spLocks noChangeShapeType="1"/>
          </p:cNvSpPr>
          <p:nvPr/>
        </p:nvSpPr>
        <p:spPr bwMode="auto">
          <a:xfrm flipH="1">
            <a:off x="6934200" y="2514600"/>
            <a:ext cx="6858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64534" name="Line 22"/>
          <p:cNvSpPr>
            <a:spLocks noChangeShapeType="1"/>
          </p:cNvSpPr>
          <p:nvPr/>
        </p:nvSpPr>
        <p:spPr bwMode="auto">
          <a:xfrm flipH="1" flipV="1">
            <a:off x="6934200" y="4495800"/>
            <a:ext cx="6096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64535" name="Rectangle 23"/>
          <p:cNvSpPr>
            <a:spLocks noChangeArrowheads="1"/>
          </p:cNvSpPr>
          <p:nvPr/>
        </p:nvSpPr>
        <p:spPr bwMode="auto">
          <a:xfrm>
            <a:off x="304800" y="4495800"/>
            <a:ext cx="1219200" cy="12192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User</a:t>
            </a:r>
          </a:p>
          <a:p>
            <a:pPr algn="ct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Interface</a:t>
            </a:r>
          </a:p>
        </p:txBody>
      </p:sp>
      <p:sp>
        <p:nvSpPr>
          <p:cNvPr id="64536" name="AutoShape 24"/>
          <p:cNvSpPr>
            <a:spLocks noChangeArrowheads="1"/>
          </p:cNvSpPr>
          <p:nvPr/>
        </p:nvSpPr>
        <p:spPr bwMode="auto">
          <a:xfrm>
            <a:off x="2514600" y="1524000"/>
            <a:ext cx="5105400" cy="304800"/>
          </a:xfrm>
          <a:prstGeom prst="rightArrow">
            <a:avLst>
              <a:gd name="adj1" fmla="val 44787"/>
              <a:gd name="adj2" fmla="val 2229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4537" name="AutoShape 25"/>
          <p:cNvSpPr>
            <a:spLocks noChangeArrowheads="1"/>
          </p:cNvSpPr>
          <p:nvPr/>
        </p:nvSpPr>
        <p:spPr bwMode="auto">
          <a:xfrm rot="10800000">
            <a:off x="2019300" y="6172200"/>
            <a:ext cx="5105400" cy="304800"/>
          </a:xfrm>
          <a:prstGeom prst="rightArrow">
            <a:avLst>
              <a:gd name="adj1" fmla="val 44787"/>
              <a:gd name="adj2" fmla="val 2229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F87B0-1CBD-44D3-8860-D3828E4D3741}" type="slidenum">
              <a:rPr lang="en-US"/>
              <a:pPr/>
              <a:t>23</a:t>
            </a:fld>
            <a:endParaRPr lang="en-US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Multimedia Systems</a:t>
            </a:r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28725"/>
            <a:ext cx="8001000" cy="500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1965325" y="6213475"/>
            <a:ext cx="48720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Chronoscope</a:t>
            </a:r>
            <a:r>
              <a:rPr lang="en-US"/>
              <a:t> in MIT’s Project Athena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5C454-3115-494E-B830-D3AD2CA04C12}" type="slidenum">
              <a:rPr lang="en-US"/>
              <a:pPr/>
              <a:t>24</a:t>
            </a:fld>
            <a:endParaRPr lang="en-US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Multimedia Systems</a:t>
            </a:r>
          </a:p>
        </p:txBody>
      </p:sp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0"/>
            <a:ext cx="84582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762000" y="6400800"/>
            <a:ext cx="744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Navigation</a:t>
            </a:r>
            <a:r>
              <a:rPr lang="en-US"/>
              <a:t> </a:t>
            </a:r>
            <a:r>
              <a:rPr lang="en-US" i="1"/>
              <a:t>Learning Environment</a:t>
            </a:r>
            <a:r>
              <a:rPr lang="en-US"/>
              <a:t> in MIT’s Project Athena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6F79D-7C1D-4D86-B9F7-A27E99EF746A}" type="slidenum">
              <a:rPr lang="en-US"/>
              <a:pPr/>
              <a:t>25</a:t>
            </a:fld>
            <a:endParaRPr lang="en-US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Multimedia Computing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Multimedia systems involve some basic enabling techniques:</a:t>
            </a:r>
          </a:p>
          <a:p>
            <a:pPr lvl="1"/>
            <a:r>
              <a:rPr lang="en-US" sz="2400"/>
              <a:t>Multimedia data representation and compression.</a:t>
            </a:r>
          </a:p>
          <a:p>
            <a:pPr lvl="2"/>
            <a:endParaRPr lang="en-US" sz="2000"/>
          </a:p>
          <a:p>
            <a:pPr lvl="1"/>
            <a:r>
              <a:rPr lang="en-US" sz="2400"/>
              <a:t>Multimedia data processing and analysis.</a:t>
            </a:r>
          </a:p>
          <a:p>
            <a:pPr lvl="2"/>
            <a:endParaRPr lang="en-US" sz="2000"/>
          </a:p>
          <a:p>
            <a:pPr lvl="1"/>
            <a:r>
              <a:rPr lang="en-US" sz="2400"/>
              <a:t>Transmitting multimedia data through communication networks.</a:t>
            </a:r>
          </a:p>
          <a:p>
            <a:pPr lvl="2"/>
            <a:endParaRPr lang="en-US" sz="2000"/>
          </a:p>
          <a:p>
            <a:pPr lvl="1"/>
            <a:r>
              <a:rPr lang="en-US" sz="2400"/>
              <a:t>Multimedia database, indexing and retrieval.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 dirty="0">
                <a:latin typeface="Tahoma" pitchFamily="34" charset="0"/>
              </a:rPr>
              <a:t>Operational Definition of Multimedia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924800" cy="2209800"/>
          </a:xfrm>
        </p:spPr>
        <p:txBody>
          <a:bodyPr/>
          <a:lstStyle/>
          <a:p>
            <a:pPr eaLnBrk="1" hangingPunct="1"/>
            <a:r>
              <a:rPr lang="en-US">
                <a:cs typeface="Times New Roman" pitchFamily="18" charset="0"/>
              </a:rPr>
              <a:t>Multimedia is a combination of text, graphic, sound, animation, and video that is delivered interactively to the user by electronic or digitally manipulated means.</a:t>
            </a:r>
            <a:r>
              <a:rPr lang="en-US"/>
              <a:t> </a:t>
            </a:r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1295400" y="3886200"/>
            <a:ext cx="6553200" cy="2514600"/>
            <a:chOff x="2421" y="3244"/>
            <a:chExt cx="7560" cy="2520"/>
          </a:xfrm>
        </p:grpSpPr>
        <p:grpSp>
          <p:nvGrpSpPr>
            <p:cNvPr id="5125" name="Group 5"/>
            <p:cNvGrpSpPr>
              <a:grpSpLocks/>
            </p:cNvGrpSpPr>
            <p:nvPr/>
          </p:nvGrpSpPr>
          <p:grpSpPr bwMode="auto">
            <a:xfrm>
              <a:off x="4401" y="3784"/>
              <a:ext cx="3420" cy="1080"/>
              <a:chOff x="4221" y="3424"/>
              <a:chExt cx="3420" cy="1080"/>
            </a:xfrm>
          </p:grpSpPr>
          <p:sp>
            <p:nvSpPr>
              <p:cNvPr id="5136" name="WordArt 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81" y="3784"/>
                <a:ext cx="2700" cy="3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184776"/>
                        </a:gs>
                      </a:gsLst>
                      <a:path path="rect">
                        <a:fillToRect r="100000" b="10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/>
                  </a:rPr>
                  <a:t>MULTIMEDIA</a:t>
                </a:r>
              </a:p>
            </p:txBody>
          </p:sp>
          <p:sp>
            <p:nvSpPr>
              <p:cNvPr id="5137" name="AutoShape 7"/>
              <p:cNvSpPr>
                <a:spLocks noChangeArrowheads="1"/>
              </p:cNvSpPr>
              <p:nvPr/>
            </p:nvSpPr>
            <p:spPr bwMode="auto">
              <a:xfrm>
                <a:off x="4221" y="3424"/>
                <a:ext cx="3420" cy="1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6" name="Text Box 8"/>
            <p:cNvSpPr txBox="1">
              <a:spLocks noChangeArrowheads="1"/>
            </p:cNvSpPr>
            <p:nvPr/>
          </p:nvSpPr>
          <p:spPr bwMode="auto">
            <a:xfrm>
              <a:off x="2421" y="342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>
                  <a:latin typeface="Copperplate Gothic Bold" pitchFamily="34" charset="0"/>
                </a:rPr>
                <a:t>TEXT</a:t>
              </a:r>
            </a:p>
          </p:txBody>
        </p:sp>
        <p:sp>
          <p:nvSpPr>
            <p:cNvPr id="5127" name="Line 9"/>
            <p:cNvSpPr>
              <a:spLocks noChangeShapeType="1"/>
            </p:cNvSpPr>
            <p:nvPr/>
          </p:nvSpPr>
          <p:spPr bwMode="auto">
            <a:xfrm>
              <a:off x="3501" y="3784"/>
              <a:ext cx="90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Text Box 10"/>
            <p:cNvSpPr txBox="1">
              <a:spLocks noChangeArrowheads="1"/>
            </p:cNvSpPr>
            <p:nvPr/>
          </p:nvSpPr>
          <p:spPr bwMode="auto">
            <a:xfrm>
              <a:off x="2421" y="504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>
                  <a:latin typeface="Copperplate Gothic Bold" pitchFamily="34" charset="0"/>
                </a:rPr>
                <a:t>AUDIO</a:t>
              </a:r>
            </a:p>
          </p:txBody>
        </p:sp>
        <p:sp>
          <p:nvSpPr>
            <p:cNvPr id="5129" name="Text Box 11"/>
            <p:cNvSpPr txBox="1">
              <a:spLocks noChangeArrowheads="1"/>
            </p:cNvSpPr>
            <p:nvPr/>
          </p:nvSpPr>
          <p:spPr bwMode="auto">
            <a:xfrm>
              <a:off x="8541" y="324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>
                  <a:latin typeface="Copperplate Gothic Bold" pitchFamily="34" charset="0"/>
                </a:rPr>
                <a:t>GRAPHIC</a:t>
              </a:r>
            </a:p>
          </p:txBody>
        </p:sp>
        <p:sp>
          <p:nvSpPr>
            <p:cNvPr id="5130" name="Line 12"/>
            <p:cNvSpPr>
              <a:spLocks noChangeShapeType="1"/>
            </p:cNvSpPr>
            <p:nvPr/>
          </p:nvSpPr>
          <p:spPr bwMode="auto">
            <a:xfrm flipV="1">
              <a:off x="3501" y="4684"/>
              <a:ext cx="90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1" name="Text Box 13"/>
            <p:cNvSpPr txBox="1">
              <a:spLocks noChangeArrowheads="1"/>
            </p:cNvSpPr>
            <p:nvPr/>
          </p:nvSpPr>
          <p:spPr bwMode="auto">
            <a:xfrm>
              <a:off x="8541" y="486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>
                  <a:latin typeface="Copperplate Gothic Bold" pitchFamily="34" charset="0"/>
                </a:rPr>
                <a:t>VIDEO</a:t>
              </a:r>
            </a:p>
          </p:txBody>
        </p:sp>
        <p:sp>
          <p:nvSpPr>
            <p:cNvPr id="5132" name="Text Box 14"/>
            <p:cNvSpPr txBox="1">
              <a:spLocks noChangeArrowheads="1"/>
            </p:cNvSpPr>
            <p:nvPr/>
          </p:nvSpPr>
          <p:spPr bwMode="auto">
            <a:xfrm>
              <a:off x="5481" y="5404"/>
              <a:ext cx="162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200">
                  <a:latin typeface="Copperplate Gothic Bold" pitchFamily="34" charset="0"/>
                </a:rPr>
                <a:t>ANIMATION</a:t>
              </a:r>
            </a:p>
          </p:txBody>
        </p:sp>
        <p:sp>
          <p:nvSpPr>
            <p:cNvPr id="5133" name="Line 15"/>
            <p:cNvSpPr>
              <a:spLocks noChangeShapeType="1"/>
            </p:cNvSpPr>
            <p:nvPr/>
          </p:nvSpPr>
          <p:spPr bwMode="auto">
            <a:xfrm flipV="1">
              <a:off x="6201" y="4864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4" name="Line 16"/>
            <p:cNvSpPr>
              <a:spLocks noChangeShapeType="1"/>
            </p:cNvSpPr>
            <p:nvPr/>
          </p:nvSpPr>
          <p:spPr bwMode="auto">
            <a:xfrm flipH="1" flipV="1">
              <a:off x="7821" y="4684"/>
              <a:ext cx="72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5" name="Line 17"/>
            <p:cNvSpPr>
              <a:spLocks noChangeShapeType="1"/>
            </p:cNvSpPr>
            <p:nvPr/>
          </p:nvSpPr>
          <p:spPr bwMode="auto">
            <a:xfrm flipH="1">
              <a:off x="7821" y="3424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Elements of Multimedia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1143000" cy="609600"/>
          </a:xfrm>
          <a:solidFill>
            <a:srgbClr val="0000CC"/>
          </a:solidFill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cs typeface="Times New Roman" pitchFamily="18" charset="0"/>
              </a:rPr>
              <a:t>TEXT</a:t>
            </a:r>
            <a:endParaRPr lang="en-US" sz="2800" b="1">
              <a:solidFill>
                <a:schemeClr val="bg1"/>
              </a:solidFill>
            </a:endParaRPr>
          </a:p>
        </p:txBody>
      </p:sp>
      <p:grpSp>
        <p:nvGrpSpPr>
          <p:cNvPr id="6148" name="Group 4"/>
          <p:cNvGrpSpPr>
            <a:grpSpLocks/>
          </p:cNvGrpSpPr>
          <p:nvPr/>
        </p:nvGrpSpPr>
        <p:grpSpPr bwMode="auto">
          <a:xfrm>
            <a:off x="2590800" y="1676400"/>
            <a:ext cx="4114800" cy="1600200"/>
            <a:chOff x="2421" y="3244"/>
            <a:chExt cx="7560" cy="2520"/>
          </a:xfrm>
        </p:grpSpPr>
        <p:grpSp>
          <p:nvGrpSpPr>
            <p:cNvPr id="6151" name="Group 5"/>
            <p:cNvGrpSpPr>
              <a:grpSpLocks/>
            </p:cNvGrpSpPr>
            <p:nvPr/>
          </p:nvGrpSpPr>
          <p:grpSpPr bwMode="auto">
            <a:xfrm>
              <a:off x="4401" y="3784"/>
              <a:ext cx="3420" cy="1080"/>
              <a:chOff x="4221" y="3424"/>
              <a:chExt cx="3420" cy="1080"/>
            </a:xfrm>
          </p:grpSpPr>
          <p:sp>
            <p:nvSpPr>
              <p:cNvPr id="6162" name="WordArt 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81" y="3784"/>
                <a:ext cx="2700" cy="3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0033CC">
                            <a:alpha val="89000"/>
                          </a:srgbClr>
                        </a:gs>
                        <a:gs pos="100000">
                          <a:srgbClr val="3399FF"/>
                        </a:gs>
                      </a:gsLst>
                      <a:path path="rect">
                        <a:fillToRect r="100000" b="10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/>
                  </a:rPr>
                  <a:t>MULTIMEDIA</a:t>
                </a:r>
              </a:p>
            </p:txBody>
          </p:sp>
          <p:sp>
            <p:nvSpPr>
              <p:cNvPr id="6163" name="AutoShape 7"/>
              <p:cNvSpPr>
                <a:spLocks noChangeArrowheads="1"/>
              </p:cNvSpPr>
              <p:nvPr/>
            </p:nvSpPr>
            <p:spPr bwMode="auto">
              <a:xfrm>
                <a:off x="4221" y="3424"/>
                <a:ext cx="3420" cy="1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2" name="Text Box 8"/>
            <p:cNvSpPr txBox="1">
              <a:spLocks noChangeArrowheads="1"/>
            </p:cNvSpPr>
            <p:nvPr/>
          </p:nvSpPr>
          <p:spPr bwMode="auto">
            <a:xfrm>
              <a:off x="2421" y="342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TEXT</a:t>
              </a:r>
            </a:p>
          </p:txBody>
        </p:sp>
        <p:sp>
          <p:nvSpPr>
            <p:cNvPr id="6153" name="Line 9"/>
            <p:cNvSpPr>
              <a:spLocks noChangeShapeType="1"/>
            </p:cNvSpPr>
            <p:nvPr/>
          </p:nvSpPr>
          <p:spPr bwMode="auto">
            <a:xfrm>
              <a:off x="3501" y="3784"/>
              <a:ext cx="90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4" name="Text Box 10"/>
            <p:cNvSpPr txBox="1">
              <a:spLocks noChangeArrowheads="1"/>
            </p:cNvSpPr>
            <p:nvPr/>
          </p:nvSpPr>
          <p:spPr bwMode="auto">
            <a:xfrm>
              <a:off x="2421" y="504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AUDIO</a:t>
              </a:r>
            </a:p>
          </p:txBody>
        </p:sp>
        <p:sp>
          <p:nvSpPr>
            <p:cNvPr id="6155" name="Text Box 11"/>
            <p:cNvSpPr txBox="1">
              <a:spLocks noChangeArrowheads="1"/>
            </p:cNvSpPr>
            <p:nvPr/>
          </p:nvSpPr>
          <p:spPr bwMode="auto">
            <a:xfrm>
              <a:off x="8541" y="324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GRAPHIC</a:t>
              </a:r>
            </a:p>
          </p:txBody>
        </p:sp>
        <p:sp>
          <p:nvSpPr>
            <p:cNvPr id="6156" name="Line 12"/>
            <p:cNvSpPr>
              <a:spLocks noChangeShapeType="1"/>
            </p:cNvSpPr>
            <p:nvPr/>
          </p:nvSpPr>
          <p:spPr bwMode="auto">
            <a:xfrm flipV="1">
              <a:off x="3501" y="4684"/>
              <a:ext cx="90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7" name="Text Box 13"/>
            <p:cNvSpPr txBox="1">
              <a:spLocks noChangeArrowheads="1"/>
            </p:cNvSpPr>
            <p:nvPr/>
          </p:nvSpPr>
          <p:spPr bwMode="auto">
            <a:xfrm>
              <a:off x="8541" y="486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VIDEO</a:t>
              </a:r>
            </a:p>
          </p:txBody>
        </p:sp>
        <p:sp>
          <p:nvSpPr>
            <p:cNvPr id="6158" name="Text Box 14"/>
            <p:cNvSpPr txBox="1">
              <a:spLocks noChangeArrowheads="1"/>
            </p:cNvSpPr>
            <p:nvPr/>
          </p:nvSpPr>
          <p:spPr bwMode="auto">
            <a:xfrm>
              <a:off x="5481" y="5404"/>
              <a:ext cx="162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ANIMATION</a:t>
              </a:r>
            </a:p>
          </p:txBody>
        </p:sp>
        <p:sp>
          <p:nvSpPr>
            <p:cNvPr id="6159" name="Line 15"/>
            <p:cNvSpPr>
              <a:spLocks noChangeShapeType="1"/>
            </p:cNvSpPr>
            <p:nvPr/>
          </p:nvSpPr>
          <p:spPr bwMode="auto">
            <a:xfrm flipV="1">
              <a:off x="6201" y="4864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0" name="Line 16"/>
            <p:cNvSpPr>
              <a:spLocks noChangeShapeType="1"/>
            </p:cNvSpPr>
            <p:nvPr/>
          </p:nvSpPr>
          <p:spPr bwMode="auto">
            <a:xfrm flipH="1" flipV="1">
              <a:off x="7821" y="4684"/>
              <a:ext cx="72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61" name="Line 17"/>
            <p:cNvSpPr>
              <a:spLocks noChangeShapeType="1"/>
            </p:cNvSpPr>
            <p:nvPr/>
          </p:nvSpPr>
          <p:spPr bwMode="auto">
            <a:xfrm flipH="1">
              <a:off x="7821" y="3424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9" name="Rectangle 18"/>
          <p:cNvSpPr>
            <a:spLocks noChangeArrowheads="1"/>
          </p:cNvSpPr>
          <p:nvPr/>
        </p:nvSpPr>
        <p:spPr bwMode="auto">
          <a:xfrm>
            <a:off x="685800" y="3733800"/>
            <a:ext cx="7848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000">
                <a:solidFill>
                  <a:srgbClr val="000000"/>
                </a:solidFill>
                <a:latin typeface="Arial Unicode MS" pitchFamily="34" charset="-128"/>
                <a:cs typeface="Arial" charset="0"/>
              </a:rPr>
              <a:t>A broad term for something that contains words to express something.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Text is the most basic element of multimedia.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A good choice of words could help convey the intended message to the users (keywords).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Used in contents, menus, navigational buttons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endParaRPr lang="en-US" sz="2000"/>
          </a:p>
        </p:txBody>
      </p:sp>
      <p:sp>
        <p:nvSpPr>
          <p:cNvPr id="6150" name="Rectangle 19"/>
          <p:cNvSpPr>
            <a:spLocks noChangeArrowheads="1"/>
          </p:cNvSpPr>
          <p:nvPr/>
        </p:nvSpPr>
        <p:spPr bwMode="auto">
          <a:xfrm>
            <a:off x="2438400" y="1752600"/>
            <a:ext cx="914400" cy="30480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Elements of Multimedia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1143000" cy="609600"/>
          </a:xfrm>
          <a:solidFill>
            <a:srgbClr val="0000CC"/>
          </a:solidFill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cs typeface="Times New Roman" pitchFamily="18" charset="0"/>
              </a:rPr>
              <a:t>TEXT</a:t>
            </a:r>
            <a:endParaRPr lang="en-US" sz="2800" b="1">
              <a:solidFill>
                <a:schemeClr val="bg1"/>
              </a:solidFill>
            </a:endParaRPr>
          </a:p>
        </p:txBody>
      </p:sp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2590800" y="1676400"/>
            <a:ext cx="4114800" cy="1600200"/>
            <a:chOff x="2421" y="3244"/>
            <a:chExt cx="7560" cy="2520"/>
          </a:xfrm>
        </p:grpSpPr>
        <p:grpSp>
          <p:nvGrpSpPr>
            <p:cNvPr id="7177" name="Group 5"/>
            <p:cNvGrpSpPr>
              <a:grpSpLocks/>
            </p:cNvGrpSpPr>
            <p:nvPr/>
          </p:nvGrpSpPr>
          <p:grpSpPr bwMode="auto">
            <a:xfrm>
              <a:off x="4401" y="3784"/>
              <a:ext cx="3420" cy="1080"/>
              <a:chOff x="4221" y="3424"/>
              <a:chExt cx="3420" cy="1080"/>
            </a:xfrm>
          </p:grpSpPr>
          <p:sp>
            <p:nvSpPr>
              <p:cNvPr id="7188" name="WordArt 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81" y="3784"/>
                <a:ext cx="2700" cy="3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0033CC"/>
                        </a:gs>
                        <a:gs pos="100000">
                          <a:srgbClr val="3399FF"/>
                        </a:gs>
                      </a:gsLst>
                      <a:path path="rect">
                        <a:fillToRect r="100000" b="10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/>
                  </a:rPr>
                  <a:t>MULTIMEDIA</a:t>
                </a:r>
              </a:p>
            </p:txBody>
          </p:sp>
          <p:sp>
            <p:nvSpPr>
              <p:cNvPr id="7189" name="AutoShape 7"/>
              <p:cNvSpPr>
                <a:spLocks noChangeArrowheads="1"/>
              </p:cNvSpPr>
              <p:nvPr/>
            </p:nvSpPr>
            <p:spPr bwMode="auto">
              <a:xfrm>
                <a:off x="4221" y="3424"/>
                <a:ext cx="3420" cy="1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8" name="Text Box 8"/>
            <p:cNvSpPr txBox="1">
              <a:spLocks noChangeArrowheads="1"/>
            </p:cNvSpPr>
            <p:nvPr/>
          </p:nvSpPr>
          <p:spPr bwMode="auto">
            <a:xfrm>
              <a:off x="2421" y="342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TEXT</a:t>
              </a:r>
            </a:p>
          </p:txBody>
        </p:sp>
        <p:sp>
          <p:nvSpPr>
            <p:cNvPr id="7179" name="Line 9"/>
            <p:cNvSpPr>
              <a:spLocks noChangeShapeType="1"/>
            </p:cNvSpPr>
            <p:nvPr/>
          </p:nvSpPr>
          <p:spPr bwMode="auto">
            <a:xfrm>
              <a:off x="3501" y="3784"/>
              <a:ext cx="90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Text Box 10"/>
            <p:cNvSpPr txBox="1">
              <a:spLocks noChangeArrowheads="1"/>
            </p:cNvSpPr>
            <p:nvPr/>
          </p:nvSpPr>
          <p:spPr bwMode="auto">
            <a:xfrm>
              <a:off x="2421" y="504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AUDIO</a:t>
              </a:r>
            </a:p>
          </p:txBody>
        </p:sp>
        <p:sp>
          <p:nvSpPr>
            <p:cNvPr id="7181" name="Text Box 11"/>
            <p:cNvSpPr txBox="1">
              <a:spLocks noChangeArrowheads="1"/>
            </p:cNvSpPr>
            <p:nvPr/>
          </p:nvSpPr>
          <p:spPr bwMode="auto">
            <a:xfrm>
              <a:off x="8541" y="324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GRAPHIC</a:t>
              </a:r>
            </a:p>
          </p:txBody>
        </p:sp>
        <p:sp>
          <p:nvSpPr>
            <p:cNvPr id="7182" name="Line 12"/>
            <p:cNvSpPr>
              <a:spLocks noChangeShapeType="1"/>
            </p:cNvSpPr>
            <p:nvPr/>
          </p:nvSpPr>
          <p:spPr bwMode="auto">
            <a:xfrm flipV="1">
              <a:off x="3501" y="4684"/>
              <a:ext cx="90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3" name="Text Box 13"/>
            <p:cNvSpPr txBox="1">
              <a:spLocks noChangeArrowheads="1"/>
            </p:cNvSpPr>
            <p:nvPr/>
          </p:nvSpPr>
          <p:spPr bwMode="auto">
            <a:xfrm>
              <a:off x="8541" y="486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VIDEO</a:t>
              </a:r>
            </a:p>
          </p:txBody>
        </p:sp>
        <p:sp>
          <p:nvSpPr>
            <p:cNvPr id="7184" name="Text Box 14"/>
            <p:cNvSpPr txBox="1">
              <a:spLocks noChangeArrowheads="1"/>
            </p:cNvSpPr>
            <p:nvPr/>
          </p:nvSpPr>
          <p:spPr bwMode="auto">
            <a:xfrm>
              <a:off x="5481" y="5404"/>
              <a:ext cx="162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ANIMATION</a:t>
              </a:r>
            </a:p>
          </p:txBody>
        </p:sp>
        <p:sp>
          <p:nvSpPr>
            <p:cNvPr id="7185" name="Line 15"/>
            <p:cNvSpPr>
              <a:spLocks noChangeShapeType="1"/>
            </p:cNvSpPr>
            <p:nvPr/>
          </p:nvSpPr>
          <p:spPr bwMode="auto">
            <a:xfrm flipV="1">
              <a:off x="6201" y="4864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6" name="Line 16"/>
            <p:cNvSpPr>
              <a:spLocks noChangeShapeType="1"/>
            </p:cNvSpPr>
            <p:nvPr/>
          </p:nvSpPr>
          <p:spPr bwMode="auto">
            <a:xfrm flipH="1" flipV="1">
              <a:off x="7821" y="4684"/>
              <a:ext cx="72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Line 17"/>
            <p:cNvSpPr>
              <a:spLocks noChangeShapeType="1"/>
            </p:cNvSpPr>
            <p:nvPr/>
          </p:nvSpPr>
          <p:spPr bwMode="auto">
            <a:xfrm flipH="1">
              <a:off x="7821" y="3424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3" name="Rectangle 18"/>
          <p:cNvSpPr>
            <a:spLocks noChangeArrowheads="1"/>
          </p:cNvSpPr>
          <p:nvPr/>
        </p:nvSpPr>
        <p:spPr bwMode="auto">
          <a:xfrm>
            <a:off x="609600" y="3429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000">
                <a:solidFill>
                  <a:srgbClr val="000000"/>
                </a:solidFill>
                <a:latin typeface="Arial Unicode MS" pitchFamily="34" charset="-128"/>
                <a:cs typeface="Arial" charset="0"/>
              </a:rPr>
              <a:t>Example </a:t>
            </a:r>
            <a:endParaRPr lang="en-US" sz="2000"/>
          </a:p>
        </p:txBody>
      </p:sp>
      <p:sp>
        <p:nvSpPr>
          <p:cNvPr id="7174" name="Rectangle 19"/>
          <p:cNvSpPr>
            <a:spLocks noChangeArrowheads="1"/>
          </p:cNvSpPr>
          <p:nvPr/>
        </p:nvSpPr>
        <p:spPr bwMode="auto">
          <a:xfrm>
            <a:off x="2438400" y="1752600"/>
            <a:ext cx="914400" cy="30480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175" name="Picture 20" descr="C:\Documents and Settings\Administrator\Desktop\smm2005\demo\imag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3657600"/>
            <a:ext cx="38100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6" name="Rectangle 21"/>
          <p:cNvSpPr>
            <a:spLocks noChangeArrowheads="1"/>
          </p:cNvSpPr>
          <p:nvPr/>
        </p:nvSpPr>
        <p:spPr bwMode="auto">
          <a:xfrm>
            <a:off x="2743200" y="3581400"/>
            <a:ext cx="38100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Elements of Multimedia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1905000" cy="609600"/>
          </a:xfrm>
          <a:solidFill>
            <a:srgbClr val="0000FF"/>
          </a:solidFill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cs typeface="Times New Roman" pitchFamily="18" charset="0"/>
              </a:rPr>
              <a:t>GRAPHIC</a:t>
            </a:r>
            <a:endParaRPr lang="en-US" sz="2800" b="1">
              <a:solidFill>
                <a:schemeClr val="bg1"/>
              </a:solidFill>
            </a:endParaRPr>
          </a:p>
        </p:txBody>
      </p:sp>
      <p:grpSp>
        <p:nvGrpSpPr>
          <p:cNvPr id="8196" name="Group 4"/>
          <p:cNvGrpSpPr>
            <a:grpSpLocks/>
          </p:cNvGrpSpPr>
          <p:nvPr/>
        </p:nvGrpSpPr>
        <p:grpSpPr bwMode="auto">
          <a:xfrm>
            <a:off x="2590800" y="1676400"/>
            <a:ext cx="4114800" cy="1600200"/>
            <a:chOff x="2421" y="3244"/>
            <a:chExt cx="7560" cy="2520"/>
          </a:xfrm>
        </p:grpSpPr>
        <p:grpSp>
          <p:nvGrpSpPr>
            <p:cNvPr id="8199" name="Group 5"/>
            <p:cNvGrpSpPr>
              <a:grpSpLocks/>
            </p:cNvGrpSpPr>
            <p:nvPr/>
          </p:nvGrpSpPr>
          <p:grpSpPr bwMode="auto">
            <a:xfrm>
              <a:off x="4401" y="3784"/>
              <a:ext cx="3420" cy="1080"/>
              <a:chOff x="4221" y="3424"/>
              <a:chExt cx="3420" cy="1080"/>
            </a:xfrm>
          </p:grpSpPr>
          <p:sp>
            <p:nvSpPr>
              <p:cNvPr id="8210" name="WordArt 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81" y="3784"/>
                <a:ext cx="2700" cy="3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0033CC"/>
                        </a:gs>
                        <a:gs pos="100000">
                          <a:srgbClr val="3399FF"/>
                        </a:gs>
                      </a:gsLst>
                      <a:path path="rect">
                        <a:fillToRect r="100000" b="10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/>
                  </a:rPr>
                  <a:t>MULTIMEDIA</a:t>
                </a:r>
              </a:p>
            </p:txBody>
          </p:sp>
          <p:sp>
            <p:nvSpPr>
              <p:cNvPr id="8211" name="AutoShape 7"/>
              <p:cNvSpPr>
                <a:spLocks noChangeArrowheads="1"/>
              </p:cNvSpPr>
              <p:nvPr/>
            </p:nvSpPr>
            <p:spPr bwMode="auto">
              <a:xfrm>
                <a:off x="4221" y="3424"/>
                <a:ext cx="3420" cy="1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00" name="Text Box 8"/>
            <p:cNvSpPr txBox="1">
              <a:spLocks noChangeArrowheads="1"/>
            </p:cNvSpPr>
            <p:nvPr/>
          </p:nvSpPr>
          <p:spPr bwMode="auto">
            <a:xfrm>
              <a:off x="2421" y="342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TEXT</a:t>
              </a:r>
            </a:p>
          </p:txBody>
        </p:sp>
        <p:sp>
          <p:nvSpPr>
            <p:cNvPr id="8201" name="Line 9"/>
            <p:cNvSpPr>
              <a:spLocks noChangeShapeType="1"/>
            </p:cNvSpPr>
            <p:nvPr/>
          </p:nvSpPr>
          <p:spPr bwMode="auto">
            <a:xfrm>
              <a:off x="3501" y="3784"/>
              <a:ext cx="90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2" name="Text Box 10"/>
            <p:cNvSpPr txBox="1">
              <a:spLocks noChangeArrowheads="1"/>
            </p:cNvSpPr>
            <p:nvPr/>
          </p:nvSpPr>
          <p:spPr bwMode="auto">
            <a:xfrm>
              <a:off x="2421" y="504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AUDIO</a:t>
              </a:r>
            </a:p>
          </p:txBody>
        </p:sp>
        <p:sp>
          <p:nvSpPr>
            <p:cNvPr id="8203" name="Text Box 11"/>
            <p:cNvSpPr txBox="1">
              <a:spLocks noChangeArrowheads="1"/>
            </p:cNvSpPr>
            <p:nvPr/>
          </p:nvSpPr>
          <p:spPr bwMode="auto">
            <a:xfrm>
              <a:off x="8541" y="324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GRAPHIC</a:t>
              </a:r>
            </a:p>
          </p:txBody>
        </p:sp>
        <p:sp>
          <p:nvSpPr>
            <p:cNvPr id="8204" name="Line 12"/>
            <p:cNvSpPr>
              <a:spLocks noChangeShapeType="1"/>
            </p:cNvSpPr>
            <p:nvPr/>
          </p:nvSpPr>
          <p:spPr bwMode="auto">
            <a:xfrm flipV="1">
              <a:off x="3501" y="4684"/>
              <a:ext cx="90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5" name="Text Box 13"/>
            <p:cNvSpPr txBox="1">
              <a:spLocks noChangeArrowheads="1"/>
            </p:cNvSpPr>
            <p:nvPr/>
          </p:nvSpPr>
          <p:spPr bwMode="auto">
            <a:xfrm>
              <a:off x="8541" y="486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VIDEO</a:t>
              </a:r>
            </a:p>
          </p:txBody>
        </p:sp>
        <p:sp>
          <p:nvSpPr>
            <p:cNvPr id="8206" name="Text Box 14"/>
            <p:cNvSpPr txBox="1">
              <a:spLocks noChangeArrowheads="1"/>
            </p:cNvSpPr>
            <p:nvPr/>
          </p:nvSpPr>
          <p:spPr bwMode="auto">
            <a:xfrm>
              <a:off x="5481" y="5404"/>
              <a:ext cx="162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ANIMATION</a:t>
              </a:r>
            </a:p>
          </p:txBody>
        </p:sp>
        <p:sp>
          <p:nvSpPr>
            <p:cNvPr id="8207" name="Line 15"/>
            <p:cNvSpPr>
              <a:spLocks noChangeShapeType="1"/>
            </p:cNvSpPr>
            <p:nvPr/>
          </p:nvSpPr>
          <p:spPr bwMode="auto">
            <a:xfrm flipV="1">
              <a:off x="6201" y="4864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8" name="Line 16"/>
            <p:cNvSpPr>
              <a:spLocks noChangeShapeType="1"/>
            </p:cNvSpPr>
            <p:nvPr/>
          </p:nvSpPr>
          <p:spPr bwMode="auto">
            <a:xfrm flipH="1" flipV="1">
              <a:off x="7821" y="4684"/>
              <a:ext cx="72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9" name="Line 17"/>
            <p:cNvSpPr>
              <a:spLocks noChangeShapeType="1"/>
            </p:cNvSpPr>
            <p:nvPr/>
          </p:nvSpPr>
          <p:spPr bwMode="auto">
            <a:xfrm flipH="1">
              <a:off x="7821" y="3424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7" name="Rectangle 18"/>
          <p:cNvSpPr>
            <a:spLocks noChangeArrowheads="1"/>
          </p:cNvSpPr>
          <p:nvPr/>
        </p:nvSpPr>
        <p:spPr bwMode="auto">
          <a:xfrm>
            <a:off x="685800" y="33528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Two-dimensional figure or illustration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Could be produced manually (by drawing, painting, carving, etc.) or by computer graphics technology.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Used in multimedia to show more clearly what a particular information is all about (diagrams, picture).</a:t>
            </a:r>
          </a:p>
        </p:txBody>
      </p:sp>
      <p:sp>
        <p:nvSpPr>
          <p:cNvPr id="8198" name="Rectangle 19"/>
          <p:cNvSpPr>
            <a:spLocks noChangeArrowheads="1"/>
          </p:cNvSpPr>
          <p:nvPr/>
        </p:nvSpPr>
        <p:spPr bwMode="auto">
          <a:xfrm>
            <a:off x="5867400" y="1600200"/>
            <a:ext cx="914400" cy="38100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1000125"/>
          </a:xfrm>
        </p:spPr>
        <p:txBody>
          <a:bodyPr/>
          <a:lstStyle/>
          <a:p>
            <a:pPr eaLnBrk="1" hangingPunct="1"/>
            <a:r>
              <a:rPr lang="en-US"/>
              <a:t>Components of Multimedia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/>
              <a:t>• Multimedia involves multiple modalities of text, audio, images, drawings, animation, and video. 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CA" dirty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tabLst>
                <a:tab pos="449263" algn="l"/>
              </a:tabLst>
              <a:defRPr/>
            </a:pPr>
            <a:r>
              <a:rPr lang="en-CA" dirty="0"/>
              <a:t>Examples of how these modalities are put to use: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Video teleconferencing.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CA" dirty="0"/>
              <a:t>Distributed lectures for higher education.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Tele-medicine.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Co-operative work environments.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CA" dirty="0"/>
              <a:t>Searching in (very) large video and image databases for t</a:t>
            </a:r>
            <a:r>
              <a:rPr lang="en-US" dirty="0" err="1"/>
              <a:t>arget</a:t>
            </a:r>
            <a:r>
              <a:rPr lang="en-US" dirty="0"/>
              <a:t> visual objects.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+mj-lt"/>
              <a:buAutoNum type="arabicPeriod" startAt="6"/>
              <a:defRPr/>
            </a:pPr>
            <a:r>
              <a:rPr lang="en-CA" dirty="0"/>
              <a:t>“Augmented” reality: placing real-appearing computer</a:t>
            </a:r>
          </a:p>
          <a:p>
            <a:pPr marL="971550" lvl="1" indent="-514350"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/>
              <a:t>	graphics and video objects into scenes.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0D90C-A6AD-4278-B5AA-AD19AB0B64E5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Elements of Multimedia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1905000" cy="609600"/>
          </a:xfrm>
          <a:solidFill>
            <a:srgbClr val="0000FF"/>
          </a:solidFill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cs typeface="Times New Roman" pitchFamily="18" charset="0"/>
              </a:rPr>
              <a:t>GRAPHIC</a:t>
            </a:r>
            <a:endParaRPr lang="en-US" sz="2800" b="1">
              <a:solidFill>
                <a:schemeClr val="bg1"/>
              </a:solidFill>
            </a:endParaRPr>
          </a:p>
        </p:txBody>
      </p:sp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2590800" y="1676400"/>
            <a:ext cx="4114800" cy="1600200"/>
            <a:chOff x="2421" y="3244"/>
            <a:chExt cx="7560" cy="2520"/>
          </a:xfrm>
        </p:grpSpPr>
        <p:grpSp>
          <p:nvGrpSpPr>
            <p:cNvPr id="9225" name="Group 5"/>
            <p:cNvGrpSpPr>
              <a:grpSpLocks/>
            </p:cNvGrpSpPr>
            <p:nvPr/>
          </p:nvGrpSpPr>
          <p:grpSpPr bwMode="auto">
            <a:xfrm>
              <a:off x="4401" y="3784"/>
              <a:ext cx="3420" cy="1080"/>
              <a:chOff x="4221" y="3424"/>
              <a:chExt cx="3420" cy="1080"/>
            </a:xfrm>
          </p:grpSpPr>
          <p:sp>
            <p:nvSpPr>
              <p:cNvPr id="9236" name="WordArt 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81" y="3784"/>
                <a:ext cx="2700" cy="3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0033CC"/>
                        </a:gs>
                        <a:gs pos="100000">
                          <a:srgbClr val="3399FF"/>
                        </a:gs>
                      </a:gsLst>
                      <a:path path="rect">
                        <a:fillToRect r="100000" b="10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/>
                  </a:rPr>
                  <a:t>MULTIMEDIA</a:t>
                </a:r>
              </a:p>
            </p:txBody>
          </p:sp>
          <p:sp>
            <p:nvSpPr>
              <p:cNvPr id="9237" name="AutoShape 7"/>
              <p:cNvSpPr>
                <a:spLocks noChangeArrowheads="1"/>
              </p:cNvSpPr>
              <p:nvPr/>
            </p:nvSpPr>
            <p:spPr bwMode="auto">
              <a:xfrm>
                <a:off x="4221" y="3424"/>
                <a:ext cx="3420" cy="1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26" name="Text Box 8"/>
            <p:cNvSpPr txBox="1">
              <a:spLocks noChangeArrowheads="1"/>
            </p:cNvSpPr>
            <p:nvPr/>
          </p:nvSpPr>
          <p:spPr bwMode="auto">
            <a:xfrm>
              <a:off x="2421" y="342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TEXT</a:t>
              </a:r>
            </a:p>
          </p:txBody>
        </p:sp>
        <p:sp>
          <p:nvSpPr>
            <p:cNvPr id="9227" name="Line 9"/>
            <p:cNvSpPr>
              <a:spLocks noChangeShapeType="1"/>
            </p:cNvSpPr>
            <p:nvPr/>
          </p:nvSpPr>
          <p:spPr bwMode="auto">
            <a:xfrm>
              <a:off x="3501" y="3784"/>
              <a:ext cx="90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8" name="Text Box 10"/>
            <p:cNvSpPr txBox="1">
              <a:spLocks noChangeArrowheads="1"/>
            </p:cNvSpPr>
            <p:nvPr/>
          </p:nvSpPr>
          <p:spPr bwMode="auto">
            <a:xfrm>
              <a:off x="2421" y="504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AUDIO</a:t>
              </a:r>
            </a:p>
          </p:txBody>
        </p:sp>
        <p:sp>
          <p:nvSpPr>
            <p:cNvPr id="9229" name="Text Box 11"/>
            <p:cNvSpPr txBox="1">
              <a:spLocks noChangeArrowheads="1"/>
            </p:cNvSpPr>
            <p:nvPr/>
          </p:nvSpPr>
          <p:spPr bwMode="auto">
            <a:xfrm>
              <a:off x="8541" y="324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GRAPHIC</a:t>
              </a:r>
            </a:p>
          </p:txBody>
        </p:sp>
        <p:sp>
          <p:nvSpPr>
            <p:cNvPr id="9230" name="Line 12"/>
            <p:cNvSpPr>
              <a:spLocks noChangeShapeType="1"/>
            </p:cNvSpPr>
            <p:nvPr/>
          </p:nvSpPr>
          <p:spPr bwMode="auto">
            <a:xfrm flipV="1">
              <a:off x="3501" y="4684"/>
              <a:ext cx="90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1" name="Text Box 13"/>
            <p:cNvSpPr txBox="1">
              <a:spLocks noChangeArrowheads="1"/>
            </p:cNvSpPr>
            <p:nvPr/>
          </p:nvSpPr>
          <p:spPr bwMode="auto">
            <a:xfrm>
              <a:off x="8541" y="486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VIDEO</a:t>
              </a:r>
            </a:p>
          </p:txBody>
        </p:sp>
        <p:sp>
          <p:nvSpPr>
            <p:cNvPr id="9232" name="Text Box 14"/>
            <p:cNvSpPr txBox="1">
              <a:spLocks noChangeArrowheads="1"/>
            </p:cNvSpPr>
            <p:nvPr/>
          </p:nvSpPr>
          <p:spPr bwMode="auto">
            <a:xfrm>
              <a:off x="5481" y="5404"/>
              <a:ext cx="162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ANIMATION</a:t>
              </a:r>
            </a:p>
          </p:txBody>
        </p:sp>
        <p:sp>
          <p:nvSpPr>
            <p:cNvPr id="9233" name="Line 15"/>
            <p:cNvSpPr>
              <a:spLocks noChangeShapeType="1"/>
            </p:cNvSpPr>
            <p:nvPr/>
          </p:nvSpPr>
          <p:spPr bwMode="auto">
            <a:xfrm flipV="1">
              <a:off x="6201" y="4864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Line 16"/>
            <p:cNvSpPr>
              <a:spLocks noChangeShapeType="1"/>
            </p:cNvSpPr>
            <p:nvPr/>
          </p:nvSpPr>
          <p:spPr bwMode="auto">
            <a:xfrm flipH="1" flipV="1">
              <a:off x="7821" y="4684"/>
              <a:ext cx="72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5" name="Line 17"/>
            <p:cNvSpPr>
              <a:spLocks noChangeShapeType="1"/>
            </p:cNvSpPr>
            <p:nvPr/>
          </p:nvSpPr>
          <p:spPr bwMode="auto">
            <a:xfrm flipH="1">
              <a:off x="7821" y="3424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1" name="Rectangle 18"/>
          <p:cNvSpPr>
            <a:spLocks noChangeArrowheads="1"/>
          </p:cNvSpPr>
          <p:nvPr/>
        </p:nvSpPr>
        <p:spPr bwMode="auto">
          <a:xfrm>
            <a:off x="685800" y="3352800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800">
                <a:solidFill>
                  <a:srgbClr val="000000"/>
                </a:solidFill>
                <a:cs typeface="Arial" charset="0"/>
              </a:rPr>
              <a:t>Example</a:t>
            </a:r>
          </a:p>
        </p:txBody>
      </p:sp>
      <p:sp>
        <p:nvSpPr>
          <p:cNvPr id="9222" name="Rectangle 19"/>
          <p:cNvSpPr>
            <a:spLocks noChangeArrowheads="1"/>
          </p:cNvSpPr>
          <p:nvPr/>
        </p:nvSpPr>
        <p:spPr bwMode="auto">
          <a:xfrm>
            <a:off x="5867400" y="1600200"/>
            <a:ext cx="914400" cy="38100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223" name="Picture 20" descr="C:\Documents and Settings\Administrator\Desktop\smm2005\demo\imag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3352800"/>
            <a:ext cx="50673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4" name="Rectangle 21"/>
          <p:cNvSpPr>
            <a:spLocks noChangeArrowheads="1"/>
          </p:cNvSpPr>
          <p:nvPr/>
        </p:nvSpPr>
        <p:spPr bwMode="auto">
          <a:xfrm>
            <a:off x="2667000" y="3352800"/>
            <a:ext cx="50292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Elements of Multimedia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1600200" cy="609600"/>
          </a:xfrm>
          <a:solidFill>
            <a:srgbClr val="0066FF"/>
          </a:solidFill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cs typeface="Times New Roman" pitchFamily="18" charset="0"/>
              </a:rPr>
              <a:t>AUDIO</a:t>
            </a:r>
            <a:endParaRPr lang="en-US" sz="2800" b="1">
              <a:solidFill>
                <a:schemeClr val="bg1"/>
              </a:solidFill>
            </a:endParaRPr>
          </a:p>
        </p:txBody>
      </p:sp>
      <p:grpSp>
        <p:nvGrpSpPr>
          <p:cNvPr id="10244" name="Group 4"/>
          <p:cNvGrpSpPr>
            <a:grpSpLocks/>
          </p:cNvGrpSpPr>
          <p:nvPr/>
        </p:nvGrpSpPr>
        <p:grpSpPr bwMode="auto">
          <a:xfrm>
            <a:off x="2590800" y="1676400"/>
            <a:ext cx="4114800" cy="1600200"/>
            <a:chOff x="2421" y="3244"/>
            <a:chExt cx="7560" cy="2520"/>
          </a:xfrm>
        </p:grpSpPr>
        <p:grpSp>
          <p:nvGrpSpPr>
            <p:cNvPr id="10247" name="Group 5"/>
            <p:cNvGrpSpPr>
              <a:grpSpLocks/>
            </p:cNvGrpSpPr>
            <p:nvPr/>
          </p:nvGrpSpPr>
          <p:grpSpPr bwMode="auto">
            <a:xfrm>
              <a:off x="4401" y="3784"/>
              <a:ext cx="3420" cy="1080"/>
              <a:chOff x="4221" y="3424"/>
              <a:chExt cx="3420" cy="1080"/>
            </a:xfrm>
          </p:grpSpPr>
          <p:sp>
            <p:nvSpPr>
              <p:cNvPr id="10258" name="WordArt 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81" y="3784"/>
                <a:ext cx="2700" cy="3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0033CC"/>
                        </a:gs>
                        <a:gs pos="100000">
                          <a:srgbClr val="3399FF"/>
                        </a:gs>
                      </a:gsLst>
                      <a:path path="rect">
                        <a:fillToRect r="100000" b="10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/>
                  </a:rPr>
                  <a:t>MULTIMEDIA</a:t>
                </a:r>
              </a:p>
            </p:txBody>
          </p:sp>
          <p:sp>
            <p:nvSpPr>
              <p:cNvPr id="10259" name="AutoShape 7"/>
              <p:cNvSpPr>
                <a:spLocks noChangeArrowheads="1"/>
              </p:cNvSpPr>
              <p:nvPr/>
            </p:nvSpPr>
            <p:spPr bwMode="auto">
              <a:xfrm>
                <a:off x="4221" y="3424"/>
                <a:ext cx="3420" cy="1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48" name="Text Box 8"/>
            <p:cNvSpPr txBox="1">
              <a:spLocks noChangeArrowheads="1"/>
            </p:cNvSpPr>
            <p:nvPr/>
          </p:nvSpPr>
          <p:spPr bwMode="auto">
            <a:xfrm>
              <a:off x="2421" y="342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TEXT</a:t>
              </a:r>
            </a:p>
          </p:txBody>
        </p:sp>
        <p:sp>
          <p:nvSpPr>
            <p:cNvPr id="10249" name="Line 9"/>
            <p:cNvSpPr>
              <a:spLocks noChangeShapeType="1"/>
            </p:cNvSpPr>
            <p:nvPr/>
          </p:nvSpPr>
          <p:spPr bwMode="auto">
            <a:xfrm>
              <a:off x="3501" y="3784"/>
              <a:ext cx="90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0" name="Text Box 10"/>
            <p:cNvSpPr txBox="1">
              <a:spLocks noChangeArrowheads="1"/>
            </p:cNvSpPr>
            <p:nvPr/>
          </p:nvSpPr>
          <p:spPr bwMode="auto">
            <a:xfrm>
              <a:off x="2421" y="504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AUDIO</a:t>
              </a:r>
            </a:p>
          </p:txBody>
        </p:sp>
        <p:sp>
          <p:nvSpPr>
            <p:cNvPr id="10251" name="Text Box 11"/>
            <p:cNvSpPr txBox="1">
              <a:spLocks noChangeArrowheads="1"/>
            </p:cNvSpPr>
            <p:nvPr/>
          </p:nvSpPr>
          <p:spPr bwMode="auto">
            <a:xfrm>
              <a:off x="8541" y="324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GRAPHIC</a:t>
              </a:r>
            </a:p>
          </p:txBody>
        </p:sp>
        <p:sp>
          <p:nvSpPr>
            <p:cNvPr id="10252" name="Line 12"/>
            <p:cNvSpPr>
              <a:spLocks noChangeShapeType="1"/>
            </p:cNvSpPr>
            <p:nvPr/>
          </p:nvSpPr>
          <p:spPr bwMode="auto">
            <a:xfrm flipV="1">
              <a:off x="3501" y="4684"/>
              <a:ext cx="90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3" name="Text Box 13"/>
            <p:cNvSpPr txBox="1">
              <a:spLocks noChangeArrowheads="1"/>
            </p:cNvSpPr>
            <p:nvPr/>
          </p:nvSpPr>
          <p:spPr bwMode="auto">
            <a:xfrm>
              <a:off x="8541" y="486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VIDEO</a:t>
              </a:r>
            </a:p>
          </p:txBody>
        </p:sp>
        <p:sp>
          <p:nvSpPr>
            <p:cNvPr id="10254" name="Text Box 14"/>
            <p:cNvSpPr txBox="1">
              <a:spLocks noChangeArrowheads="1"/>
            </p:cNvSpPr>
            <p:nvPr/>
          </p:nvSpPr>
          <p:spPr bwMode="auto">
            <a:xfrm>
              <a:off x="5481" y="5404"/>
              <a:ext cx="162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ANIMATION</a:t>
              </a:r>
            </a:p>
          </p:txBody>
        </p:sp>
        <p:sp>
          <p:nvSpPr>
            <p:cNvPr id="10255" name="Line 15"/>
            <p:cNvSpPr>
              <a:spLocks noChangeShapeType="1"/>
            </p:cNvSpPr>
            <p:nvPr/>
          </p:nvSpPr>
          <p:spPr bwMode="auto">
            <a:xfrm flipV="1">
              <a:off x="6201" y="4864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6" name="Line 16"/>
            <p:cNvSpPr>
              <a:spLocks noChangeShapeType="1"/>
            </p:cNvSpPr>
            <p:nvPr/>
          </p:nvSpPr>
          <p:spPr bwMode="auto">
            <a:xfrm flipH="1" flipV="1">
              <a:off x="7821" y="4684"/>
              <a:ext cx="72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7" name="Line 17"/>
            <p:cNvSpPr>
              <a:spLocks noChangeShapeType="1"/>
            </p:cNvSpPr>
            <p:nvPr/>
          </p:nvSpPr>
          <p:spPr bwMode="auto">
            <a:xfrm flipH="1">
              <a:off x="7821" y="3424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45" name="Rectangle 18"/>
          <p:cNvSpPr>
            <a:spLocks noChangeArrowheads="1"/>
          </p:cNvSpPr>
          <p:nvPr/>
        </p:nvSpPr>
        <p:spPr bwMode="auto">
          <a:xfrm>
            <a:off x="685800" y="3733800"/>
            <a:ext cx="8229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800">
                <a:solidFill>
                  <a:srgbClr val="000000"/>
                </a:solidFill>
                <a:cs typeface="Arial" charset="0"/>
              </a:rPr>
              <a:t>Produced by vibration, as perceived by the sense of hearing.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800">
                <a:solidFill>
                  <a:srgbClr val="000000"/>
                </a:solidFill>
                <a:cs typeface="Arial" charset="0"/>
              </a:rPr>
              <a:t>In multimedia, audio could come in the form of speech, sound effects and also music score.</a:t>
            </a:r>
          </a:p>
        </p:txBody>
      </p:sp>
      <p:sp>
        <p:nvSpPr>
          <p:cNvPr id="10246" name="Rectangle 19"/>
          <p:cNvSpPr>
            <a:spLocks noChangeArrowheads="1"/>
          </p:cNvSpPr>
          <p:nvPr/>
        </p:nvSpPr>
        <p:spPr bwMode="auto">
          <a:xfrm>
            <a:off x="2438400" y="2743200"/>
            <a:ext cx="914400" cy="38100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Elements of Multimedia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1600200" cy="609600"/>
          </a:xfrm>
          <a:solidFill>
            <a:srgbClr val="0066FF"/>
          </a:solidFill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cs typeface="Times New Roman" pitchFamily="18" charset="0"/>
              </a:rPr>
              <a:t>AUDIO</a:t>
            </a:r>
            <a:endParaRPr lang="en-US" sz="2800" b="1">
              <a:solidFill>
                <a:schemeClr val="bg1"/>
              </a:solidFill>
            </a:endParaRPr>
          </a:p>
        </p:txBody>
      </p:sp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2590800" y="1676400"/>
            <a:ext cx="4114800" cy="1600200"/>
            <a:chOff x="2421" y="3244"/>
            <a:chExt cx="7560" cy="2520"/>
          </a:xfrm>
        </p:grpSpPr>
        <p:grpSp>
          <p:nvGrpSpPr>
            <p:cNvPr id="11275" name="Group 5"/>
            <p:cNvGrpSpPr>
              <a:grpSpLocks/>
            </p:cNvGrpSpPr>
            <p:nvPr/>
          </p:nvGrpSpPr>
          <p:grpSpPr bwMode="auto">
            <a:xfrm>
              <a:off x="4401" y="3784"/>
              <a:ext cx="3420" cy="1080"/>
              <a:chOff x="4221" y="3424"/>
              <a:chExt cx="3420" cy="1080"/>
            </a:xfrm>
          </p:grpSpPr>
          <p:sp>
            <p:nvSpPr>
              <p:cNvPr id="11286" name="WordArt 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81" y="3784"/>
                <a:ext cx="2700" cy="3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0033CC"/>
                        </a:gs>
                        <a:gs pos="100000">
                          <a:srgbClr val="3399FF"/>
                        </a:gs>
                      </a:gsLst>
                      <a:path path="rect">
                        <a:fillToRect r="100000" b="10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/>
                  </a:rPr>
                  <a:t>MULTIMEDIA</a:t>
                </a:r>
              </a:p>
            </p:txBody>
          </p:sp>
          <p:sp>
            <p:nvSpPr>
              <p:cNvPr id="11287" name="AutoShape 7"/>
              <p:cNvSpPr>
                <a:spLocks noChangeArrowheads="1"/>
              </p:cNvSpPr>
              <p:nvPr/>
            </p:nvSpPr>
            <p:spPr bwMode="auto">
              <a:xfrm>
                <a:off x="4221" y="3424"/>
                <a:ext cx="3420" cy="1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6" name="Text Box 8"/>
            <p:cNvSpPr txBox="1">
              <a:spLocks noChangeArrowheads="1"/>
            </p:cNvSpPr>
            <p:nvPr/>
          </p:nvSpPr>
          <p:spPr bwMode="auto">
            <a:xfrm>
              <a:off x="2421" y="342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TEXT</a:t>
              </a:r>
            </a:p>
          </p:txBody>
        </p:sp>
        <p:sp>
          <p:nvSpPr>
            <p:cNvPr id="11277" name="Line 9"/>
            <p:cNvSpPr>
              <a:spLocks noChangeShapeType="1"/>
            </p:cNvSpPr>
            <p:nvPr/>
          </p:nvSpPr>
          <p:spPr bwMode="auto">
            <a:xfrm>
              <a:off x="3501" y="3784"/>
              <a:ext cx="90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Text Box 10"/>
            <p:cNvSpPr txBox="1">
              <a:spLocks noChangeArrowheads="1"/>
            </p:cNvSpPr>
            <p:nvPr/>
          </p:nvSpPr>
          <p:spPr bwMode="auto">
            <a:xfrm>
              <a:off x="2421" y="504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AUDIO</a:t>
              </a:r>
            </a:p>
          </p:txBody>
        </p:sp>
        <p:sp>
          <p:nvSpPr>
            <p:cNvPr id="11279" name="Text Box 11"/>
            <p:cNvSpPr txBox="1">
              <a:spLocks noChangeArrowheads="1"/>
            </p:cNvSpPr>
            <p:nvPr/>
          </p:nvSpPr>
          <p:spPr bwMode="auto">
            <a:xfrm>
              <a:off x="8541" y="324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GRAPHIC</a:t>
              </a:r>
            </a:p>
          </p:txBody>
        </p:sp>
        <p:sp>
          <p:nvSpPr>
            <p:cNvPr id="11280" name="Line 12"/>
            <p:cNvSpPr>
              <a:spLocks noChangeShapeType="1"/>
            </p:cNvSpPr>
            <p:nvPr/>
          </p:nvSpPr>
          <p:spPr bwMode="auto">
            <a:xfrm flipV="1">
              <a:off x="3501" y="4684"/>
              <a:ext cx="90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Text Box 13"/>
            <p:cNvSpPr txBox="1">
              <a:spLocks noChangeArrowheads="1"/>
            </p:cNvSpPr>
            <p:nvPr/>
          </p:nvSpPr>
          <p:spPr bwMode="auto">
            <a:xfrm>
              <a:off x="8541" y="486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VIDEO</a:t>
              </a:r>
            </a:p>
          </p:txBody>
        </p:sp>
        <p:sp>
          <p:nvSpPr>
            <p:cNvPr id="11282" name="Text Box 14"/>
            <p:cNvSpPr txBox="1">
              <a:spLocks noChangeArrowheads="1"/>
            </p:cNvSpPr>
            <p:nvPr/>
          </p:nvSpPr>
          <p:spPr bwMode="auto">
            <a:xfrm>
              <a:off x="5481" y="5404"/>
              <a:ext cx="162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ANIMATION</a:t>
              </a:r>
            </a:p>
          </p:txBody>
        </p:sp>
        <p:sp>
          <p:nvSpPr>
            <p:cNvPr id="11283" name="Line 15"/>
            <p:cNvSpPr>
              <a:spLocks noChangeShapeType="1"/>
            </p:cNvSpPr>
            <p:nvPr/>
          </p:nvSpPr>
          <p:spPr bwMode="auto">
            <a:xfrm flipV="1">
              <a:off x="6201" y="4864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Line 16"/>
            <p:cNvSpPr>
              <a:spLocks noChangeShapeType="1"/>
            </p:cNvSpPr>
            <p:nvPr/>
          </p:nvSpPr>
          <p:spPr bwMode="auto">
            <a:xfrm flipH="1" flipV="1">
              <a:off x="7821" y="4684"/>
              <a:ext cx="72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5" name="Line 17"/>
            <p:cNvSpPr>
              <a:spLocks noChangeShapeType="1"/>
            </p:cNvSpPr>
            <p:nvPr/>
          </p:nvSpPr>
          <p:spPr bwMode="auto">
            <a:xfrm flipH="1">
              <a:off x="7821" y="3424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9" name="Rectangle 18"/>
          <p:cNvSpPr>
            <a:spLocks noChangeArrowheads="1"/>
          </p:cNvSpPr>
          <p:nvPr/>
        </p:nvSpPr>
        <p:spPr bwMode="auto">
          <a:xfrm>
            <a:off x="685800" y="3733800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800">
                <a:solidFill>
                  <a:srgbClr val="000000"/>
                </a:solidFill>
                <a:cs typeface="Arial" charset="0"/>
              </a:rPr>
              <a:t>Example</a:t>
            </a:r>
          </a:p>
        </p:txBody>
      </p:sp>
      <p:sp>
        <p:nvSpPr>
          <p:cNvPr id="11270" name="Rectangle 19"/>
          <p:cNvSpPr>
            <a:spLocks noChangeArrowheads="1"/>
          </p:cNvSpPr>
          <p:nvPr/>
        </p:nvSpPr>
        <p:spPr bwMode="auto">
          <a:xfrm>
            <a:off x="2438400" y="2743200"/>
            <a:ext cx="914400" cy="38100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1271" name="Picture 22" descr="C:\Documents and Settings\Administrator\Desktop\smm2005\demo\image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3429000"/>
            <a:ext cx="4152900" cy="274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2" name="Rectangle 23"/>
          <p:cNvSpPr>
            <a:spLocks noChangeArrowheads="1"/>
          </p:cNvSpPr>
          <p:nvPr/>
        </p:nvSpPr>
        <p:spPr bwMode="auto">
          <a:xfrm>
            <a:off x="2819400" y="3429000"/>
            <a:ext cx="41148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1273" name="Picture 24" descr="C:\Documents and Settings\Administrator\Desktop\smm2005\demo\3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334000"/>
            <a:ext cx="39528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4" name="Picture 25" descr="C:\Documents and Settings\Administrator\Desktop\smm2005\demo\3b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3124200"/>
            <a:ext cx="276225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Elements of Multimedia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2209800" cy="609600"/>
          </a:xfrm>
          <a:solidFill>
            <a:srgbClr val="3399FF"/>
          </a:solidFill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cs typeface="Times New Roman" pitchFamily="18" charset="0"/>
              </a:rPr>
              <a:t>ANIMATION</a:t>
            </a:r>
            <a:endParaRPr lang="en-US" sz="2800" b="1">
              <a:solidFill>
                <a:schemeClr val="bg1"/>
              </a:solidFill>
            </a:endParaRPr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2590800" y="1676400"/>
            <a:ext cx="4114800" cy="1600200"/>
            <a:chOff x="2421" y="3244"/>
            <a:chExt cx="7560" cy="2520"/>
          </a:xfrm>
        </p:grpSpPr>
        <p:grpSp>
          <p:nvGrpSpPr>
            <p:cNvPr id="12295" name="Group 5"/>
            <p:cNvGrpSpPr>
              <a:grpSpLocks/>
            </p:cNvGrpSpPr>
            <p:nvPr/>
          </p:nvGrpSpPr>
          <p:grpSpPr bwMode="auto">
            <a:xfrm>
              <a:off x="4401" y="3784"/>
              <a:ext cx="3420" cy="1080"/>
              <a:chOff x="4221" y="3424"/>
              <a:chExt cx="3420" cy="1080"/>
            </a:xfrm>
          </p:grpSpPr>
          <p:sp>
            <p:nvSpPr>
              <p:cNvPr id="12306" name="WordArt 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81" y="3784"/>
                <a:ext cx="2700" cy="3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0033CC"/>
                        </a:gs>
                        <a:gs pos="100000">
                          <a:srgbClr val="3399FF"/>
                        </a:gs>
                      </a:gsLst>
                      <a:path path="rect">
                        <a:fillToRect r="100000" b="10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/>
                  </a:rPr>
                  <a:t>MULTIMEDIA</a:t>
                </a:r>
              </a:p>
            </p:txBody>
          </p:sp>
          <p:sp>
            <p:nvSpPr>
              <p:cNvPr id="12307" name="AutoShape 7"/>
              <p:cNvSpPr>
                <a:spLocks noChangeArrowheads="1"/>
              </p:cNvSpPr>
              <p:nvPr/>
            </p:nvSpPr>
            <p:spPr bwMode="auto">
              <a:xfrm>
                <a:off x="4221" y="3424"/>
                <a:ext cx="3420" cy="1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296" name="Text Box 8"/>
            <p:cNvSpPr txBox="1">
              <a:spLocks noChangeArrowheads="1"/>
            </p:cNvSpPr>
            <p:nvPr/>
          </p:nvSpPr>
          <p:spPr bwMode="auto">
            <a:xfrm>
              <a:off x="2421" y="342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TEXT</a:t>
              </a:r>
            </a:p>
          </p:txBody>
        </p:sp>
        <p:sp>
          <p:nvSpPr>
            <p:cNvPr id="12297" name="Line 9"/>
            <p:cNvSpPr>
              <a:spLocks noChangeShapeType="1"/>
            </p:cNvSpPr>
            <p:nvPr/>
          </p:nvSpPr>
          <p:spPr bwMode="auto">
            <a:xfrm>
              <a:off x="3501" y="3784"/>
              <a:ext cx="90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2421" y="504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AUDIO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8541" y="324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GRAPHIC</a:t>
              </a:r>
            </a:p>
          </p:txBody>
        </p:sp>
        <p:sp>
          <p:nvSpPr>
            <p:cNvPr id="12300" name="Line 12"/>
            <p:cNvSpPr>
              <a:spLocks noChangeShapeType="1"/>
            </p:cNvSpPr>
            <p:nvPr/>
          </p:nvSpPr>
          <p:spPr bwMode="auto">
            <a:xfrm flipV="1">
              <a:off x="3501" y="4684"/>
              <a:ext cx="90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8541" y="486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VIDEO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481" y="5404"/>
              <a:ext cx="162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ANIMATION</a:t>
              </a:r>
            </a:p>
          </p:txBody>
        </p:sp>
        <p:sp>
          <p:nvSpPr>
            <p:cNvPr id="12303" name="Line 15"/>
            <p:cNvSpPr>
              <a:spLocks noChangeShapeType="1"/>
            </p:cNvSpPr>
            <p:nvPr/>
          </p:nvSpPr>
          <p:spPr bwMode="auto">
            <a:xfrm flipV="1">
              <a:off x="6201" y="4864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4" name="Line 16"/>
            <p:cNvSpPr>
              <a:spLocks noChangeShapeType="1"/>
            </p:cNvSpPr>
            <p:nvPr/>
          </p:nvSpPr>
          <p:spPr bwMode="auto">
            <a:xfrm flipH="1" flipV="1">
              <a:off x="7821" y="4684"/>
              <a:ext cx="72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5" name="Line 17"/>
            <p:cNvSpPr>
              <a:spLocks noChangeShapeType="1"/>
            </p:cNvSpPr>
            <p:nvPr/>
          </p:nvSpPr>
          <p:spPr bwMode="auto">
            <a:xfrm flipH="1">
              <a:off x="7821" y="3424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93" name="Rectangle 18"/>
          <p:cNvSpPr>
            <a:spLocks noChangeArrowheads="1"/>
          </p:cNvSpPr>
          <p:nvPr/>
        </p:nvSpPr>
        <p:spPr bwMode="auto">
          <a:xfrm>
            <a:off x="685800" y="3505200"/>
            <a:ext cx="8001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The illusion of motion created by the consecutive display of images of static elements.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In multimedia, animation is used to further enhance / enriched the experience of the user to further understand the information conveyed to them.</a:t>
            </a:r>
          </a:p>
        </p:txBody>
      </p:sp>
      <p:sp>
        <p:nvSpPr>
          <p:cNvPr id="12294" name="Rectangle 19"/>
          <p:cNvSpPr>
            <a:spLocks noChangeArrowheads="1"/>
          </p:cNvSpPr>
          <p:nvPr/>
        </p:nvSpPr>
        <p:spPr bwMode="auto">
          <a:xfrm>
            <a:off x="4038600" y="2971800"/>
            <a:ext cx="1295400" cy="38100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Elements of Multimedia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2209800" cy="609600"/>
          </a:xfrm>
          <a:solidFill>
            <a:srgbClr val="3399FF"/>
          </a:solidFill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cs typeface="Times New Roman" pitchFamily="18" charset="0"/>
              </a:rPr>
              <a:t>ANIMATION</a:t>
            </a:r>
            <a:endParaRPr lang="en-US" sz="2800" b="1">
              <a:solidFill>
                <a:schemeClr val="bg1"/>
              </a:solidFill>
            </a:endParaRPr>
          </a:p>
        </p:txBody>
      </p:sp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2590800" y="1676400"/>
            <a:ext cx="4114800" cy="1600200"/>
            <a:chOff x="2421" y="3244"/>
            <a:chExt cx="7560" cy="2520"/>
          </a:xfrm>
        </p:grpSpPr>
        <p:grpSp>
          <p:nvGrpSpPr>
            <p:cNvPr id="13321" name="Group 5"/>
            <p:cNvGrpSpPr>
              <a:grpSpLocks/>
            </p:cNvGrpSpPr>
            <p:nvPr/>
          </p:nvGrpSpPr>
          <p:grpSpPr bwMode="auto">
            <a:xfrm>
              <a:off x="4401" y="3784"/>
              <a:ext cx="3420" cy="1080"/>
              <a:chOff x="4221" y="3424"/>
              <a:chExt cx="3420" cy="1080"/>
            </a:xfrm>
          </p:grpSpPr>
          <p:sp>
            <p:nvSpPr>
              <p:cNvPr id="13332" name="WordArt 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81" y="3784"/>
                <a:ext cx="2700" cy="3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0033CC"/>
                        </a:gs>
                        <a:gs pos="100000">
                          <a:srgbClr val="3399FF"/>
                        </a:gs>
                      </a:gsLst>
                      <a:path path="rect">
                        <a:fillToRect r="100000" b="10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/>
                  </a:rPr>
                  <a:t>MULTIMEDIA</a:t>
                </a:r>
              </a:p>
            </p:txBody>
          </p:sp>
          <p:sp>
            <p:nvSpPr>
              <p:cNvPr id="13333" name="AutoShape 7"/>
              <p:cNvSpPr>
                <a:spLocks noChangeArrowheads="1"/>
              </p:cNvSpPr>
              <p:nvPr/>
            </p:nvSpPr>
            <p:spPr bwMode="auto">
              <a:xfrm>
                <a:off x="4221" y="3424"/>
                <a:ext cx="3420" cy="1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22" name="Text Box 8"/>
            <p:cNvSpPr txBox="1">
              <a:spLocks noChangeArrowheads="1"/>
            </p:cNvSpPr>
            <p:nvPr/>
          </p:nvSpPr>
          <p:spPr bwMode="auto">
            <a:xfrm>
              <a:off x="2421" y="342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TEXT</a:t>
              </a:r>
            </a:p>
          </p:txBody>
        </p:sp>
        <p:sp>
          <p:nvSpPr>
            <p:cNvPr id="13323" name="Line 9"/>
            <p:cNvSpPr>
              <a:spLocks noChangeShapeType="1"/>
            </p:cNvSpPr>
            <p:nvPr/>
          </p:nvSpPr>
          <p:spPr bwMode="auto">
            <a:xfrm>
              <a:off x="3501" y="3784"/>
              <a:ext cx="90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Text Box 10"/>
            <p:cNvSpPr txBox="1">
              <a:spLocks noChangeArrowheads="1"/>
            </p:cNvSpPr>
            <p:nvPr/>
          </p:nvSpPr>
          <p:spPr bwMode="auto">
            <a:xfrm>
              <a:off x="2421" y="504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AUDIO</a:t>
              </a:r>
            </a:p>
          </p:txBody>
        </p:sp>
        <p:sp>
          <p:nvSpPr>
            <p:cNvPr id="13325" name="Text Box 11"/>
            <p:cNvSpPr txBox="1">
              <a:spLocks noChangeArrowheads="1"/>
            </p:cNvSpPr>
            <p:nvPr/>
          </p:nvSpPr>
          <p:spPr bwMode="auto">
            <a:xfrm>
              <a:off x="8541" y="324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GRAPHIC</a:t>
              </a:r>
            </a:p>
          </p:txBody>
        </p:sp>
        <p:sp>
          <p:nvSpPr>
            <p:cNvPr id="13326" name="Line 12"/>
            <p:cNvSpPr>
              <a:spLocks noChangeShapeType="1"/>
            </p:cNvSpPr>
            <p:nvPr/>
          </p:nvSpPr>
          <p:spPr bwMode="auto">
            <a:xfrm flipV="1">
              <a:off x="3501" y="4684"/>
              <a:ext cx="90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Text Box 13"/>
            <p:cNvSpPr txBox="1">
              <a:spLocks noChangeArrowheads="1"/>
            </p:cNvSpPr>
            <p:nvPr/>
          </p:nvSpPr>
          <p:spPr bwMode="auto">
            <a:xfrm>
              <a:off x="8541" y="486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VIDEO</a:t>
              </a:r>
            </a:p>
          </p:txBody>
        </p:sp>
        <p:sp>
          <p:nvSpPr>
            <p:cNvPr id="13328" name="Text Box 14"/>
            <p:cNvSpPr txBox="1">
              <a:spLocks noChangeArrowheads="1"/>
            </p:cNvSpPr>
            <p:nvPr/>
          </p:nvSpPr>
          <p:spPr bwMode="auto">
            <a:xfrm>
              <a:off x="5481" y="5404"/>
              <a:ext cx="162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ANIMATION</a:t>
              </a:r>
            </a:p>
          </p:txBody>
        </p:sp>
        <p:sp>
          <p:nvSpPr>
            <p:cNvPr id="13329" name="Line 15"/>
            <p:cNvSpPr>
              <a:spLocks noChangeShapeType="1"/>
            </p:cNvSpPr>
            <p:nvPr/>
          </p:nvSpPr>
          <p:spPr bwMode="auto">
            <a:xfrm flipV="1">
              <a:off x="6201" y="4864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Line 16"/>
            <p:cNvSpPr>
              <a:spLocks noChangeShapeType="1"/>
            </p:cNvSpPr>
            <p:nvPr/>
          </p:nvSpPr>
          <p:spPr bwMode="auto">
            <a:xfrm flipH="1" flipV="1">
              <a:off x="7821" y="4684"/>
              <a:ext cx="72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Line 17"/>
            <p:cNvSpPr>
              <a:spLocks noChangeShapeType="1"/>
            </p:cNvSpPr>
            <p:nvPr/>
          </p:nvSpPr>
          <p:spPr bwMode="auto">
            <a:xfrm flipH="1">
              <a:off x="7821" y="3424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7" name="Rectangle 18"/>
          <p:cNvSpPr>
            <a:spLocks noChangeArrowheads="1"/>
          </p:cNvSpPr>
          <p:nvPr/>
        </p:nvSpPr>
        <p:spPr bwMode="auto">
          <a:xfrm>
            <a:off x="685800" y="3505200"/>
            <a:ext cx="2362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800">
                <a:solidFill>
                  <a:srgbClr val="000000"/>
                </a:solidFill>
                <a:cs typeface="Arial" charset="0"/>
              </a:rPr>
              <a:t>Example</a:t>
            </a:r>
          </a:p>
        </p:txBody>
      </p:sp>
      <p:sp>
        <p:nvSpPr>
          <p:cNvPr id="13318" name="Rectangle 19"/>
          <p:cNvSpPr>
            <a:spLocks noChangeArrowheads="1"/>
          </p:cNvSpPr>
          <p:nvPr/>
        </p:nvSpPr>
        <p:spPr bwMode="auto">
          <a:xfrm>
            <a:off x="4038600" y="2971800"/>
            <a:ext cx="1295400" cy="38100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319" name="Picture 20" descr="C:\Documents and Settings\Administrator\Desktop\smm2005\demo\image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3429000"/>
            <a:ext cx="4229100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0" name="Rectangle 21"/>
          <p:cNvSpPr>
            <a:spLocks noChangeArrowheads="1"/>
          </p:cNvSpPr>
          <p:nvPr/>
        </p:nvSpPr>
        <p:spPr bwMode="auto">
          <a:xfrm>
            <a:off x="2743200" y="3352800"/>
            <a:ext cx="4191000" cy="289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Elements of Multimedia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1371600" cy="609600"/>
          </a:xfrm>
          <a:solidFill>
            <a:srgbClr val="000099"/>
          </a:solidFill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cs typeface="Times New Roman" pitchFamily="18" charset="0"/>
              </a:rPr>
              <a:t>VIDEO</a:t>
            </a:r>
            <a:endParaRPr lang="en-US" sz="2800" b="1">
              <a:solidFill>
                <a:schemeClr val="bg1"/>
              </a:solidFill>
            </a:endParaRP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2590800" y="1676400"/>
            <a:ext cx="4114800" cy="1600200"/>
            <a:chOff x="2421" y="3244"/>
            <a:chExt cx="7560" cy="2520"/>
          </a:xfrm>
        </p:grpSpPr>
        <p:grpSp>
          <p:nvGrpSpPr>
            <p:cNvPr id="14343" name="Group 5"/>
            <p:cNvGrpSpPr>
              <a:grpSpLocks/>
            </p:cNvGrpSpPr>
            <p:nvPr/>
          </p:nvGrpSpPr>
          <p:grpSpPr bwMode="auto">
            <a:xfrm>
              <a:off x="4401" y="3784"/>
              <a:ext cx="3420" cy="1080"/>
              <a:chOff x="4221" y="3424"/>
              <a:chExt cx="3420" cy="1080"/>
            </a:xfrm>
          </p:grpSpPr>
          <p:sp>
            <p:nvSpPr>
              <p:cNvPr id="14354" name="WordArt 6"/>
              <p:cNvSpPr>
                <a:spLocks noChangeArrowheads="1" noChangeShapeType="1" noTextEdit="1"/>
              </p:cNvSpPr>
              <p:nvPr/>
            </p:nvSpPr>
            <p:spPr bwMode="auto">
              <a:xfrm>
                <a:off x="4581" y="3784"/>
                <a:ext cx="2700" cy="36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0033CC"/>
                        </a:gs>
                        <a:gs pos="100000">
                          <a:srgbClr val="3399FF"/>
                        </a:gs>
                      </a:gsLst>
                      <a:path path="rect">
                        <a:fillToRect r="100000" b="10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/>
                  </a:rPr>
                  <a:t>MULTIMEDIA</a:t>
                </a:r>
              </a:p>
            </p:txBody>
          </p:sp>
          <p:sp>
            <p:nvSpPr>
              <p:cNvPr id="14355" name="AutoShape 7"/>
              <p:cNvSpPr>
                <a:spLocks noChangeArrowheads="1"/>
              </p:cNvSpPr>
              <p:nvPr/>
            </p:nvSpPr>
            <p:spPr bwMode="auto">
              <a:xfrm>
                <a:off x="4221" y="3424"/>
                <a:ext cx="3420" cy="1080"/>
              </a:xfrm>
              <a:prstGeom prst="bevel">
                <a:avLst>
                  <a:gd name="adj" fmla="val 125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Text Box 8"/>
            <p:cNvSpPr txBox="1">
              <a:spLocks noChangeArrowheads="1"/>
            </p:cNvSpPr>
            <p:nvPr/>
          </p:nvSpPr>
          <p:spPr bwMode="auto">
            <a:xfrm>
              <a:off x="2421" y="342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TEXT</a:t>
              </a:r>
            </a:p>
          </p:txBody>
        </p:sp>
        <p:sp>
          <p:nvSpPr>
            <p:cNvPr id="14345" name="Line 9"/>
            <p:cNvSpPr>
              <a:spLocks noChangeShapeType="1"/>
            </p:cNvSpPr>
            <p:nvPr/>
          </p:nvSpPr>
          <p:spPr bwMode="auto">
            <a:xfrm>
              <a:off x="3501" y="3784"/>
              <a:ext cx="90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6" name="Text Box 10"/>
            <p:cNvSpPr txBox="1">
              <a:spLocks noChangeArrowheads="1"/>
            </p:cNvSpPr>
            <p:nvPr/>
          </p:nvSpPr>
          <p:spPr bwMode="auto">
            <a:xfrm>
              <a:off x="2421" y="504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AUDIO</a:t>
              </a:r>
            </a:p>
          </p:txBody>
        </p:sp>
        <p:sp>
          <p:nvSpPr>
            <p:cNvPr id="14347" name="Text Box 11"/>
            <p:cNvSpPr txBox="1">
              <a:spLocks noChangeArrowheads="1"/>
            </p:cNvSpPr>
            <p:nvPr/>
          </p:nvSpPr>
          <p:spPr bwMode="auto">
            <a:xfrm>
              <a:off x="8541" y="324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GRAPHIC</a:t>
              </a:r>
            </a:p>
          </p:txBody>
        </p:sp>
        <p:sp>
          <p:nvSpPr>
            <p:cNvPr id="14348" name="Line 12"/>
            <p:cNvSpPr>
              <a:spLocks noChangeShapeType="1"/>
            </p:cNvSpPr>
            <p:nvPr/>
          </p:nvSpPr>
          <p:spPr bwMode="auto">
            <a:xfrm flipV="1">
              <a:off x="3501" y="4684"/>
              <a:ext cx="90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Text Box 13"/>
            <p:cNvSpPr txBox="1">
              <a:spLocks noChangeArrowheads="1"/>
            </p:cNvSpPr>
            <p:nvPr/>
          </p:nvSpPr>
          <p:spPr bwMode="auto">
            <a:xfrm>
              <a:off x="8541" y="4864"/>
              <a:ext cx="144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VIDEO</a:t>
              </a:r>
            </a:p>
          </p:txBody>
        </p:sp>
        <p:sp>
          <p:nvSpPr>
            <p:cNvPr id="14350" name="Text Box 14"/>
            <p:cNvSpPr txBox="1">
              <a:spLocks noChangeArrowheads="1"/>
            </p:cNvSpPr>
            <p:nvPr/>
          </p:nvSpPr>
          <p:spPr bwMode="auto">
            <a:xfrm>
              <a:off x="5481" y="5404"/>
              <a:ext cx="1620" cy="3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800">
                  <a:latin typeface="Copperplate Gothic Bold" pitchFamily="34" charset="0"/>
                </a:rPr>
                <a:t>ANIMATION</a:t>
              </a:r>
            </a:p>
          </p:txBody>
        </p:sp>
        <p:sp>
          <p:nvSpPr>
            <p:cNvPr id="14351" name="Line 15"/>
            <p:cNvSpPr>
              <a:spLocks noChangeShapeType="1"/>
            </p:cNvSpPr>
            <p:nvPr/>
          </p:nvSpPr>
          <p:spPr bwMode="auto">
            <a:xfrm flipV="1">
              <a:off x="6201" y="4864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2" name="Line 16"/>
            <p:cNvSpPr>
              <a:spLocks noChangeShapeType="1"/>
            </p:cNvSpPr>
            <p:nvPr/>
          </p:nvSpPr>
          <p:spPr bwMode="auto">
            <a:xfrm flipH="1" flipV="1">
              <a:off x="7821" y="4684"/>
              <a:ext cx="72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3" name="Line 17"/>
            <p:cNvSpPr>
              <a:spLocks noChangeShapeType="1"/>
            </p:cNvSpPr>
            <p:nvPr/>
          </p:nvSpPr>
          <p:spPr bwMode="auto">
            <a:xfrm flipH="1">
              <a:off x="7821" y="3424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41" name="Rectangle 18"/>
          <p:cNvSpPr>
            <a:spLocks noChangeArrowheads="1"/>
          </p:cNvSpPr>
          <p:nvPr/>
        </p:nvSpPr>
        <p:spPr bwMode="auto">
          <a:xfrm>
            <a:off x="685800" y="37338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Is the technology of capturing, recording, processing, transmitting, and reconstructing moving pictures.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Video is more towards photo realistic image sequence / live recording as in comparison to animation.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Video also takes a lot of storage space. So plan carefully before you are going to use it.</a:t>
            </a:r>
          </a:p>
        </p:txBody>
      </p:sp>
      <p:sp>
        <p:nvSpPr>
          <p:cNvPr id="14342" name="Rectangle 19"/>
          <p:cNvSpPr>
            <a:spLocks noChangeArrowheads="1"/>
          </p:cNvSpPr>
          <p:nvPr/>
        </p:nvSpPr>
        <p:spPr bwMode="auto">
          <a:xfrm>
            <a:off x="5791200" y="2667000"/>
            <a:ext cx="990600" cy="30480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Interactive Multimedia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 Unicode MS" pitchFamily="34" charset="-128"/>
              </a:rPr>
              <a:t>When the </a:t>
            </a:r>
            <a:r>
              <a:rPr lang="en-US">
                <a:solidFill>
                  <a:srgbClr val="000000"/>
                </a:solidFill>
                <a:latin typeface="Arial Unicode MS" pitchFamily="34" charset="-128"/>
                <a:cs typeface="Arial" charset="0"/>
              </a:rPr>
              <a:t>user is given the option of controlling the elements</a:t>
            </a:r>
            <a:r>
              <a:rPr lang="en-US">
                <a:solidFill>
                  <a:srgbClr val="000000"/>
                </a:solidFill>
                <a:cs typeface="Arial" charset="0"/>
              </a:rPr>
              <a:t>.</a:t>
            </a:r>
          </a:p>
          <a:p>
            <a:pPr eaLnBrk="1" hangingPunct="1">
              <a:buFont typeface="Wingdings" pitchFamily="2" charset="2"/>
              <a:buNone/>
            </a:pPr>
            <a:endParaRPr lang="en-US"/>
          </a:p>
        </p:txBody>
      </p:sp>
      <p:sp>
        <p:nvSpPr>
          <p:cNvPr id="15364" name="Text Box 5"/>
          <p:cNvSpPr txBox="1">
            <a:spLocks noChangeArrowheads="1"/>
          </p:cNvSpPr>
          <p:nvPr/>
        </p:nvSpPr>
        <p:spPr bwMode="auto">
          <a:xfrm>
            <a:off x="1752600" y="3352800"/>
            <a:ext cx="7391400" cy="7620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/>
            <a:r>
              <a:rPr lang="en-US" sz="4400" b="1">
                <a:solidFill>
                  <a:schemeClr val="bg1"/>
                </a:solidFill>
                <a:latin typeface="Tahoma" pitchFamily="34" charset="0"/>
              </a:rPr>
              <a:t>Hyper Media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762000" y="4267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r>
              <a:rPr lang="en-US" sz="3200">
                <a:solidFill>
                  <a:srgbClr val="000000"/>
                </a:solidFill>
                <a:latin typeface="Arial Unicode MS" pitchFamily="34" charset="-128"/>
                <a:cs typeface="Arial" charset="0"/>
              </a:rPr>
              <a:t>A combination of hypertext, graphics, audio, video, (linked elements) and interactivity culminating in a complete, non-linear computer-based experience. </a:t>
            </a:r>
            <a:endParaRPr lang="en-US" sz="3200">
              <a:solidFill>
                <a:srgbClr val="000000"/>
              </a:solidFill>
              <a:cs typeface="Arial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l"/>
            </a:pPr>
            <a:endParaRPr lang="en-US"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Example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229600" cy="609600"/>
          </a:xfrm>
        </p:spPr>
        <p:txBody>
          <a:bodyPr/>
          <a:lstStyle/>
          <a:p>
            <a:pPr eaLnBrk="1" hangingPunct="1"/>
            <a:r>
              <a:rPr lang="en-US">
                <a:latin typeface="Arial Unicode MS" pitchFamily="34" charset="-128"/>
              </a:rPr>
              <a:t>Interactive Multimedia</a:t>
            </a:r>
            <a:endParaRPr lang="en-US"/>
          </a:p>
        </p:txBody>
      </p:sp>
      <p:pic>
        <p:nvPicPr>
          <p:cNvPr id="16388" name="Picture 6" descr="C:\Documents and Settings\Administrator\Desktop\smm2005\demo\image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438400"/>
            <a:ext cx="7454900" cy="356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990600" y="2362200"/>
            <a:ext cx="7467600" cy="3733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2" descr="C:\Documents and Settings\Administrator\Desktop\smm2005\demo\imagen_scrshot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33600"/>
            <a:ext cx="2327275" cy="23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229600" cy="609600"/>
          </a:xfrm>
        </p:spPr>
        <p:txBody>
          <a:bodyPr/>
          <a:lstStyle/>
          <a:p>
            <a:pPr eaLnBrk="1" hangingPunct="1"/>
            <a:r>
              <a:rPr lang="en-US">
                <a:latin typeface="Arial Unicode MS" pitchFamily="34" charset="-128"/>
              </a:rPr>
              <a:t>Hyper Media</a:t>
            </a:r>
            <a:endParaRPr lang="en-US"/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4800600" y="2209800"/>
            <a:ext cx="1981200" cy="1108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sz="1200"/>
              <a:t>Main Page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1200"/>
              <a:t>Video link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1200"/>
              <a:t>Image link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1200"/>
              <a:t>Audio Link</a:t>
            </a:r>
          </a:p>
        </p:txBody>
      </p:sp>
      <p:sp>
        <p:nvSpPr>
          <p:cNvPr id="17414" name="Line 7"/>
          <p:cNvSpPr>
            <a:spLocks noChangeShapeType="1"/>
          </p:cNvSpPr>
          <p:nvPr/>
        </p:nvSpPr>
        <p:spPr bwMode="auto">
          <a:xfrm flipH="1">
            <a:off x="2743200" y="2667000"/>
            <a:ext cx="2209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415" name="Line 8"/>
          <p:cNvSpPr>
            <a:spLocks noChangeShapeType="1"/>
          </p:cNvSpPr>
          <p:nvPr/>
        </p:nvSpPr>
        <p:spPr bwMode="auto">
          <a:xfrm flipH="1">
            <a:off x="3733800" y="2971800"/>
            <a:ext cx="1143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416" name="Line 9"/>
          <p:cNvSpPr>
            <a:spLocks noChangeShapeType="1"/>
          </p:cNvSpPr>
          <p:nvPr/>
        </p:nvSpPr>
        <p:spPr bwMode="auto">
          <a:xfrm>
            <a:off x="5638800" y="32004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7417" name="Picture 10" descr="F:\SMM2005\Guide\guide.02_files\icon_002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4419600"/>
            <a:ext cx="777875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8" name="Picture 11" descr="F:\narut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1800" y="4572000"/>
            <a:ext cx="1127125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Linear VS Non-Linear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362200"/>
            <a:ext cx="7924800" cy="2782888"/>
          </a:xfrm>
        </p:spPr>
        <p:txBody>
          <a:bodyPr/>
          <a:lstStyle/>
          <a:p>
            <a:pPr eaLnBrk="1" hangingPunct="1"/>
            <a:r>
              <a:rPr lang="en-US" sz="2000"/>
              <a:t>A Multimedia Project is identified as Linear when:</a:t>
            </a:r>
          </a:p>
          <a:p>
            <a:pPr lvl="1" eaLnBrk="1" hangingPunct="1"/>
            <a:r>
              <a:rPr lang="en-US" sz="2000"/>
              <a:t>It is </a:t>
            </a:r>
            <a:r>
              <a:rPr lang="en-US" sz="2000">
                <a:cs typeface="Times New Roman" pitchFamily="18" charset="0"/>
              </a:rPr>
              <a:t>not interactive </a:t>
            </a:r>
          </a:p>
          <a:p>
            <a:pPr lvl="1" eaLnBrk="1" hangingPunct="1"/>
            <a:r>
              <a:rPr lang="en-US" sz="2000">
                <a:cs typeface="Times New Roman" pitchFamily="18" charset="0"/>
              </a:rPr>
              <a:t>User have no control over the content that is being showed to them.</a:t>
            </a:r>
          </a:p>
          <a:p>
            <a:pPr eaLnBrk="1" hangingPunct="1"/>
            <a:r>
              <a:rPr lang="en-US" sz="2000">
                <a:cs typeface="Times New Roman" pitchFamily="18" charset="0"/>
              </a:rPr>
              <a:t>Example:</a:t>
            </a:r>
          </a:p>
          <a:p>
            <a:pPr lvl="1" eaLnBrk="1" hangingPunct="1"/>
            <a:r>
              <a:rPr lang="en-US" sz="1800">
                <a:cs typeface="Times New Roman" pitchFamily="18" charset="0"/>
              </a:rPr>
              <a:t>A movie</a:t>
            </a:r>
          </a:p>
          <a:p>
            <a:pPr lvl="1" eaLnBrk="1" hangingPunct="1"/>
            <a:r>
              <a:rPr lang="en-US" sz="1800">
                <a:cs typeface="Times New Roman" pitchFamily="18" charset="0"/>
              </a:rPr>
              <a:t>A non-interactive lecture / demo show</a:t>
            </a:r>
          </a:p>
          <a:p>
            <a:pPr lvl="1" eaLnBrk="1" hangingPunct="1"/>
            <a:endParaRPr lang="en-US" sz="2000">
              <a:cs typeface="Times New Roman" pitchFamily="18" charset="0"/>
            </a:endParaRP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381000" y="1828800"/>
            <a:ext cx="1285875" cy="4572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b="1">
                <a:solidFill>
                  <a:schemeClr val="bg1"/>
                </a:solidFill>
                <a:latin typeface="Arial Unicode MS" pitchFamily="34" charset="-128"/>
              </a:rPr>
              <a:t>LINEAR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58209-4A87-4844-9AF6-98F318048E34}" type="slidenum">
              <a:rPr lang="en-US"/>
              <a:pPr/>
              <a:t>4</a:t>
            </a:fld>
            <a:endParaRPr lang="en-US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of Multimedia Computing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924800" cy="6096000"/>
          </a:xfrm>
        </p:spPr>
        <p:txBody>
          <a:bodyPr/>
          <a:lstStyle/>
          <a:p>
            <a:r>
              <a:rPr lang="en-US" dirty="0"/>
              <a:t>Developing a successful multimedia system is challenging.</a:t>
            </a:r>
          </a:p>
          <a:p>
            <a:pPr lvl="1"/>
            <a:r>
              <a:rPr lang="en-US" sz="2400" dirty="0"/>
              <a:t>Continuous media types such as video need a lot of space to store and very high bandwidth to transmit.</a:t>
            </a:r>
          </a:p>
          <a:p>
            <a:pPr lvl="1"/>
            <a:r>
              <a:rPr lang="en-US" sz="2400" dirty="0"/>
              <a:t>They also have tight timing constraints.</a:t>
            </a:r>
          </a:p>
          <a:p>
            <a:pPr lvl="1"/>
            <a:r>
              <a:rPr lang="en-US" sz="2400" dirty="0"/>
              <a:t>Automatically analyzing, indexing and organizing information in audio, image and video is much harder than from text.</a:t>
            </a:r>
          </a:p>
          <a:p>
            <a:pPr lvl="1"/>
            <a:r>
              <a:rPr lang="en-US" sz="2400" dirty="0"/>
              <a:t>Multimedia involves many different research areas and needs more complex and more efficient algorithms and hardware platforms</a:t>
            </a:r>
            <a:r>
              <a:rPr lang="en-US" dirty="0"/>
              <a:t>. 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Linear VS Non-Linear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73288"/>
            <a:ext cx="7924800" cy="24749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/>
              <a:t>A Multimedia Project is identified as Non-Linear when: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/>
              <a:t>It is </a:t>
            </a:r>
            <a:r>
              <a:rPr lang="en-US" sz="1800">
                <a:cs typeface="Times New Roman" pitchFamily="18" charset="0"/>
              </a:rPr>
              <a:t>interactive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cs typeface="Times New Roman" pitchFamily="18" charset="0"/>
              </a:rPr>
              <a:t>Users have control over the content that is being showed to them.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cs typeface="Times New Roman" pitchFamily="18" charset="0"/>
              </a:rPr>
              <a:t>Users are given navigational control </a:t>
            </a:r>
          </a:p>
          <a:p>
            <a:pPr eaLnBrk="1" hangingPunct="1">
              <a:lnSpc>
                <a:spcPct val="90000"/>
              </a:lnSpc>
            </a:pPr>
            <a:r>
              <a:rPr lang="en-US" sz="1800">
                <a:cs typeface="Times New Roman" pitchFamily="18" charset="0"/>
              </a:rPr>
              <a:t>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cs typeface="Times New Roman" pitchFamily="18" charset="0"/>
              </a:rPr>
              <a:t>Games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cs typeface="Times New Roman" pitchFamily="18" charset="0"/>
              </a:rPr>
              <a:t>Courseware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cs typeface="Times New Roman" pitchFamily="18" charset="0"/>
              </a:rPr>
              <a:t>Interactive CD</a:t>
            </a:r>
          </a:p>
          <a:p>
            <a:pPr lvl="1" eaLnBrk="1" hangingPunct="1">
              <a:lnSpc>
                <a:spcPct val="90000"/>
              </a:lnSpc>
            </a:pPr>
            <a:endParaRPr lang="en-US" sz="1800"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1800"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>
              <a:cs typeface="Times New Roman" pitchFamily="18" charset="0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81000" y="1752600"/>
            <a:ext cx="2065338" cy="4572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b="1">
                <a:solidFill>
                  <a:schemeClr val="bg1"/>
                </a:solidFill>
                <a:latin typeface="Arial Unicode MS" pitchFamily="34" charset="-128"/>
              </a:rPr>
              <a:t>NON-LINEAR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Authoring Tools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077200" cy="2819400"/>
          </a:xfrm>
        </p:spPr>
        <p:txBody>
          <a:bodyPr/>
          <a:lstStyle/>
          <a:p>
            <a:pPr marL="609600" indent="-609600" eaLnBrk="1" hangingPunct="1"/>
            <a:r>
              <a:rPr lang="en-US" sz="2800"/>
              <a:t>Use to merge multimedia elements (text, audio, graphic, animation, video) into a project.</a:t>
            </a:r>
          </a:p>
          <a:p>
            <a:pPr marL="609600" indent="-609600" eaLnBrk="1" hangingPunct="1"/>
            <a:r>
              <a:rPr lang="en-US" sz="2800"/>
              <a:t>Designed to manage individual multimedia elements and provide user interaction (if required).</a:t>
            </a:r>
          </a:p>
          <a:p>
            <a:pPr marL="609600" indent="-609600" eaLnBrk="1" hangingPunct="1"/>
            <a:endParaRPr lang="en-US" sz="2800"/>
          </a:p>
          <a:p>
            <a:pPr marL="609600" indent="-609600" eaLnBrk="1" hangingPunct="1"/>
            <a:endParaRPr lang="en-US" sz="2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b="1">
                <a:latin typeface="Tahoma" pitchFamily="34" charset="0"/>
              </a:rPr>
              <a:t>Authoring Tools</a:t>
            </a:r>
          </a:p>
        </p:txBody>
      </p:sp>
      <p:sp>
        <p:nvSpPr>
          <p:cNvPr id="215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-152400" y="1447800"/>
            <a:ext cx="2895600" cy="1828800"/>
          </a:xfrm>
        </p:spPr>
        <p:txBody>
          <a:bodyPr/>
          <a:lstStyle/>
          <a:p>
            <a:pPr marL="609600" indent="-609600" eaLnBrk="1" hangingPunct="1"/>
            <a:r>
              <a:rPr lang="en-US" sz="1800"/>
              <a:t>Example:</a:t>
            </a:r>
          </a:p>
          <a:p>
            <a:pPr marL="990600" lvl="1" indent="-533400" eaLnBrk="1" hangingPunct="1"/>
            <a:r>
              <a:rPr lang="en-US" sz="900"/>
              <a:t>Macromedia Authorware</a:t>
            </a:r>
          </a:p>
          <a:p>
            <a:pPr marL="990600" lvl="1" indent="-533400" eaLnBrk="1" hangingPunct="1"/>
            <a:r>
              <a:rPr lang="en-US" sz="900"/>
              <a:t>Macromedia Director</a:t>
            </a:r>
          </a:p>
          <a:p>
            <a:pPr marL="990600" lvl="1" indent="-533400" eaLnBrk="1" hangingPunct="1"/>
            <a:r>
              <a:rPr lang="en-US" sz="900"/>
              <a:t>Macromedia Flash</a:t>
            </a:r>
          </a:p>
          <a:p>
            <a:pPr marL="990600" lvl="1" indent="-533400" eaLnBrk="1" hangingPunct="1"/>
            <a:r>
              <a:rPr lang="en-US" sz="900"/>
              <a:t>Microsoft Power Point</a:t>
            </a:r>
          </a:p>
          <a:p>
            <a:pPr marL="609600" indent="-609600" eaLnBrk="1" hangingPunct="1"/>
            <a:endParaRPr lang="en-US" sz="900"/>
          </a:p>
          <a:p>
            <a:pPr marL="609600" indent="-609600" eaLnBrk="1" hangingPunct="1"/>
            <a:endParaRPr lang="en-US" sz="1800"/>
          </a:p>
        </p:txBody>
      </p:sp>
      <p:pic>
        <p:nvPicPr>
          <p:cNvPr id="21508" name="Picture 1028" descr="C:\Documents and Settings\Administrator\Desktop\smm2005\demo\1stLecture\autoToo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600200"/>
            <a:ext cx="6781800" cy="478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 dirty="0">
                <a:latin typeface="Tahoma" pitchFamily="34" charset="0"/>
              </a:rPr>
              <a:t>Other examples of Multimedia apps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82750"/>
            <a:ext cx="7924800" cy="3763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There are a number of fields where multimedia could be of use. Examples are:-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Business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Education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Entertainment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Home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Public Places</a:t>
            </a:r>
          </a:p>
        </p:txBody>
      </p:sp>
      <p:pic>
        <p:nvPicPr>
          <p:cNvPr id="22532" name="Picture 5" descr="C:\Documents and Settings\Administrator\Desktop\smm2005\demo\Multimedi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895600"/>
            <a:ext cx="26035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Importance of Multimedia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82750"/>
            <a:ext cx="7924800" cy="3763963"/>
          </a:xfrm>
        </p:spPr>
        <p:txBody>
          <a:bodyPr/>
          <a:lstStyle/>
          <a:p>
            <a:pPr eaLnBrk="1" hangingPunct="1"/>
            <a:r>
              <a:rPr lang="en-US" sz="2800" b="1" u="sng"/>
              <a:t>Business</a:t>
            </a:r>
          </a:p>
          <a:p>
            <a:pPr lvl="1" eaLnBrk="1" hangingPunct="1"/>
            <a:r>
              <a:rPr lang="en-US"/>
              <a:t>Use and Applications</a:t>
            </a:r>
          </a:p>
          <a:p>
            <a:pPr lvl="2" eaLnBrk="1" hangingPunct="1"/>
            <a:r>
              <a:rPr lang="en-US" sz="2800"/>
              <a:t>Sales / Marketing Presentation</a:t>
            </a:r>
          </a:p>
          <a:p>
            <a:pPr lvl="2" eaLnBrk="1" hangingPunct="1"/>
            <a:r>
              <a:rPr lang="en-US" sz="2800"/>
              <a:t>Trade show production</a:t>
            </a:r>
          </a:p>
          <a:p>
            <a:pPr lvl="2" eaLnBrk="1" hangingPunct="1"/>
            <a:r>
              <a:rPr lang="en-US" sz="2800"/>
              <a:t>Staff Training Application</a:t>
            </a:r>
          </a:p>
          <a:p>
            <a:pPr lvl="2" eaLnBrk="1" hangingPunct="1"/>
            <a:r>
              <a:rPr lang="en-US" sz="2800"/>
              <a:t>Company Kiosk</a:t>
            </a:r>
          </a:p>
        </p:txBody>
      </p:sp>
      <p:pic>
        <p:nvPicPr>
          <p:cNvPr id="23556" name="Picture 4" descr="C:\Documents and Settings\Administrator\Desktop\smm2005\demo\trade_show_servic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3276600"/>
            <a:ext cx="25717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Importance of Multimedia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82750"/>
            <a:ext cx="7924800" cy="3763963"/>
          </a:xfrm>
        </p:spPr>
        <p:txBody>
          <a:bodyPr/>
          <a:lstStyle/>
          <a:p>
            <a:pPr eaLnBrk="1" hangingPunct="1"/>
            <a:r>
              <a:rPr lang="en-US" sz="2800" b="1" u="sng"/>
              <a:t>Education</a:t>
            </a:r>
          </a:p>
          <a:p>
            <a:pPr lvl="1" eaLnBrk="1" hangingPunct="1"/>
            <a:r>
              <a:rPr lang="en-US"/>
              <a:t>Use and Applications</a:t>
            </a:r>
          </a:p>
          <a:p>
            <a:pPr lvl="2" eaLnBrk="1" hangingPunct="1"/>
            <a:r>
              <a:rPr lang="en-US" sz="2800"/>
              <a:t>Courseware / Simulations</a:t>
            </a:r>
          </a:p>
          <a:p>
            <a:pPr lvl="2" eaLnBrk="1" hangingPunct="1"/>
            <a:r>
              <a:rPr lang="en-US" sz="2800"/>
              <a:t>E-Learning / Distance Learning</a:t>
            </a:r>
          </a:p>
          <a:p>
            <a:pPr lvl="2" eaLnBrk="1" hangingPunct="1"/>
            <a:r>
              <a:rPr lang="en-US" sz="2800"/>
              <a:t>Information Searching</a:t>
            </a:r>
          </a:p>
        </p:txBody>
      </p:sp>
      <p:pic>
        <p:nvPicPr>
          <p:cNvPr id="24580" name="Picture 4" descr="C:\Documents and Settings\Administrator\Desktop\smm2005\demo\i975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3810000"/>
            <a:ext cx="2133600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Importance of Multimedia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82750"/>
            <a:ext cx="7924800" cy="3763963"/>
          </a:xfrm>
        </p:spPr>
        <p:txBody>
          <a:bodyPr/>
          <a:lstStyle/>
          <a:p>
            <a:pPr eaLnBrk="1" hangingPunct="1"/>
            <a:r>
              <a:rPr lang="en-US" sz="2800" b="1" u="sng"/>
              <a:t>Entertainment</a:t>
            </a:r>
          </a:p>
          <a:p>
            <a:pPr lvl="1" eaLnBrk="1" hangingPunct="1"/>
            <a:r>
              <a:rPr lang="en-US"/>
              <a:t>Use and Applications</a:t>
            </a:r>
          </a:p>
          <a:p>
            <a:pPr lvl="2" eaLnBrk="1" hangingPunct="1"/>
            <a:r>
              <a:rPr lang="en-US" sz="2800"/>
              <a:t>Games (Leisure / Educational)</a:t>
            </a:r>
          </a:p>
          <a:p>
            <a:pPr lvl="2" eaLnBrk="1" hangingPunct="1"/>
            <a:r>
              <a:rPr lang="en-US" sz="2800"/>
              <a:t>Movies</a:t>
            </a:r>
          </a:p>
          <a:p>
            <a:pPr lvl="2" eaLnBrk="1" hangingPunct="1"/>
            <a:r>
              <a:rPr lang="en-US" sz="2800"/>
              <a:t>Video on Demand</a:t>
            </a:r>
          </a:p>
          <a:p>
            <a:pPr lvl="3" eaLnBrk="1" hangingPunct="1"/>
            <a:r>
              <a:rPr lang="en-US" sz="2800"/>
              <a:t>Online</a:t>
            </a:r>
          </a:p>
        </p:txBody>
      </p:sp>
      <p:pic>
        <p:nvPicPr>
          <p:cNvPr id="25604" name="Picture 4" descr="C:\Documents and Settings\Administrator\Desktop\smm2005\demo\king1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3200400"/>
            <a:ext cx="2540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C:\Documents and Settings\Administrator\Desktop\smm2005\demo\posterkong1-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4648200"/>
            <a:ext cx="2362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Importance of Multimedia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82750"/>
            <a:ext cx="7924800" cy="2700338"/>
          </a:xfrm>
        </p:spPr>
        <p:txBody>
          <a:bodyPr/>
          <a:lstStyle/>
          <a:p>
            <a:pPr eaLnBrk="1" hangingPunct="1"/>
            <a:r>
              <a:rPr lang="en-US" sz="2800" b="1" u="sng"/>
              <a:t>Home</a:t>
            </a:r>
          </a:p>
          <a:p>
            <a:pPr lvl="1" eaLnBrk="1" hangingPunct="1"/>
            <a:r>
              <a:rPr lang="en-US"/>
              <a:t>Use and Applications</a:t>
            </a:r>
          </a:p>
          <a:p>
            <a:pPr lvl="2" eaLnBrk="1" hangingPunct="1"/>
            <a:r>
              <a:rPr lang="en-US" sz="2800"/>
              <a:t>Television</a:t>
            </a:r>
          </a:p>
          <a:p>
            <a:pPr lvl="2" eaLnBrk="1" hangingPunct="1"/>
            <a:r>
              <a:rPr lang="en-US" sz="2800"/>
              <a:t>Satellite TV</a:t>
            </a:r>
          </a:p>
          <a:p>
            <a:pPr lvl="2" eaLnBrk="1" hangingPunct="1"/>
            <a:r>
              <a:rPr lang="en-US" sz="2800"/>
              <a:t>SMS services (chats, voting, reality TV)</a:t>
            </a:r>
          </a:p>
        </p:txBody>
      </p:sp>
      <p:pic>
        <p:nvPicPr>
          <p:cNvPr id="26628" name="Picture 4" descr="C:\Documents and Settings\Administrator\Desktop\smm2005\demo\header_0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4419600"/>
            <a:ext cx="1679575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 descr="C:\Documents and Settings\Administrator\Desktop\smm2005\demo\header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600200"/>
            <a:ext cx="257175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 descr="C:\Documents and Settings\Administrator\Desktop\smm2005\demo\af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4419600"/>
            <a:ext cx="260985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Importance of Multimedia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82750"/>
            <a:ext cx="7924800" cy="2700338"/>
          </a:xfrm>
        </p:spPr>
        <p:txBody>
          <a:bodyPr/>
          <a:lstStyle/>
          <a:p>
            <a:pPr eaLnBrk="1" hangingPunct="1"/>
            <a:r>
              <a:rPr lang="en-US" sz="2800" b="1" u="sng"/>
              <a:t>Public Places</a:t>
            </a:r>
          </a:p>
          <a:p>
            <a:pPr lvl="1" eaLnBrk="1" hangingPunct="1"/>
            <a:r>
              <a:rPr lang="en-US"/>
              <a:t>Use and Applications</a:t>
            </a:r>
          </a:p>
          <a:p>
            <a:pPr lvl="2" eaLnBrk="1" hangingPunct="1"/>
            <a:r>
              <a:rPr lang="en-US" sz="2800"/>
              <a:t>Information Kiosk</a:t>
            </a:r>
          </a:p>
          <a:p>
            <a:pPr lvl="2" eaLnBrk="1" hangingPunct="1"/>
            <a:r>
              <a:rPr lang="en-US" sz="2800"/>
              <a:t>Smart Cards, Security</a:t>
            </a:r>
          </a:p>
        </p:txBody>
      </p:sp>
      <p:pic>
        <p:nvPicPr>
          <p:cNvPr id="27652" name="Picture 4" descr="C:\Documents and Settings\Administrator\Desktop\smm2005\demo\kiosk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3352800"/>
            <a:ext cx="2389188" cy="248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82750"/>
            <a:ext cx="7924800" cy="3846513"/>
          </a:xfrm>
        </p:spPr>
        <p:txBody>
          <a:bodyPr/>
          <a:lstStyle/>
          <a:p>
            <a:pPr marL="609600" indent="-609600" eaLnBrk="1" hangingPunct="1">
              <a:buClr>
                <a:srgbClr val="0033CC"/>
              </a:buClr>
              <a:buFontTx/>
              <a:buAutoNum type="arabicPeriod"/>
            </a:pPr>
            <a:r>
              <a:rPr lang="en-US"/>
              <a:t>Briefing Products</a:t>
            </a:r>
          </a:p>
          <a:p>
            <a:pPr marL="609600" indent="-609600" eaLnBrk="1" hangingPunct="1">
              <a:buClr>
                <a:srgbClr val="0033CC"/>
              </a:buClr>
              <a:buFontTx/>
              <a:buAutoNum type="arabicPeriod"/>
            </a:pPr>
            <a:r>
              <a:rPr lang="en-US"/>
              <a:t>Reference Products</a:t>
            </a:r>
          </a:p>
          <a:p>
            <a:pPr marL="609600" indent="-609600" eaLnBrk="1" hangingPunct="1">
              <a:buClr>
                <a:srgbClr val="0033CC"/>
              </a:buClr>
              <a:buFontTx/>
              <a:buAutoNum type="arabicPeriod"/>
            </a:pPr>
            <a:r>
              <a:rPr lang="en-US"/>
              <a:t>Database Products</a:t>
            </a:r>
          </a:p>
          <a:p>
            <a:pPr marL="609600" indent="-609600" eaLnBrk="1" hangingPunct="1">
              <a:buClr>
                <a:srgbClr val="0033CC"/>
              </a:buClr>
              <a:buFontTx/>
              <a:buAutoNum type="arabicPeriod"/>
            </a:pPr>
            <a:r>
              <a:rPr lang="en-US"/>
              <a:t>Education and Training Products</a:t>
            </a:r>
          </a:p>
          <a:p>
            <a:pPr marL="609600" indent="-609600" eaLnBrk="1" hangingPunct="1">
              <a:buClr>
                <a:srgbClr val="0033CC"/>
              </a:buClr>
              <a:buFontTx/>
              <a:buAutoNum type="arabicPeriod"/>
            </a:pPr>
            <a:r>
              <a:rPr lang="en-US"/>
              <a:t>Kiosk</a:t>
            </a:r>
          </a:p>
          <a:p>
            <a:pPr marL="609600" indent="-609600" eaLnBrk="1" hangingPunct="1">
              <a:buClr>
                <a:srgbClr val="0033CC"/>
              </a:buClr>
              <a:buFontTx/>
              <a:buAutoNum type="arabicPeriod"/>
            </a:pPr>
            <a:r>
              <a:rPr lang="en-US"/>
              <a:t>Entertainment and Games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9C8CE-3DE4-4508-B1C4-3152E901723A}" type="slidenum">
              <a:rPr lang="en-US"/>
              <a:pPr/>
              <a:t>5</a:t>
            </a:fld>
            <a:endParaRPr lang="en-US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Multimedia is Multidisciplinary</a:t>
            </a:r>
          </a:p>
        </p:txBody>
      </p:sp>
      <p:sp>
        <p:nvSpPr>
          <p:cNvPr id="136195" name="Oval 3"/>
          <p:cNvSpPr>
            <a:spLocks noChangeArrowheads="1"/>
          </p:cNvSpPr>
          <p:nvPr/>
        </p:nvSpPr>
        <p:spPr bwMode="auto">
          <a:xfrm>
            <a:off x="762000" y="2971800"/>
            <a:ext cx="4724400" cy="19050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196" name="Oval 4"/>
          <p:cNvSpPr>
            <a:spLocks noChangeArrowheads="1"/>
          </p:cNvSpPr>
          <p:nvPr/>
        </p:nvSpPr>
        <p:spPr bwMode="auto">
          <a:xfrm>
            <a:off x="3581400" y="3048000"/>
            <a:ext cx="4648200" cy="1676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197" name="Text Box 5"/>
          <p:cNvSpPr txBox="1">
            <a:spLocks noChangeArrowheads="1"/>
          </p:cNvSpPr>
          <p:nvPr/>
        </p:nvSpPr>
        <p:spPr bwMode="auto">
          <a:xfrm>
            <a:off x="1143000" y="3657600"/>
            <a:ext cx="1905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/>
              <a:t>Image, audio, speech processing</a:t>
            </a:r>
          </a:p>
        </p:txBody>
      </p:sp>
      <p:sp>
        <p:nvSpPr>
          <p:cNvPr id="136198" name="Text Box 6"/>
          <p:cNvSpPr txBox="1">
            <a:spLocks noChangeArrowheads="1"/>
          </p:cNvSpPr>
          <p:nvPr/>
        </p:nvSpPr>
        <p:spPr bwMode="auto">
          <a:xfrm>
            <a:off x="6019800" y="3429000"/>
            <a:ext cx="19177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Computer vision,</a:t>
            </a:r>
          </a:p>
          <a:p>
            <a:r>
              <a:rPr lang="en-US" sz="1800"/>
              <a:t>pattern recognition</a:t>
            </a:r>
          </a:p>
        </p:txBody>
      </p:sp>
      <p:sp>
        <p:nvSpPr>
          <p:cNvPr id="136199" name="Oval 7"/>
          <p:cNvSpPr>
            <a:spLocks noChangeArrowheads="1"/>
          </p:cNvSpPr>
          <p:nvPr/>
        </p:nvSpPr>
        <p:spPr bwMode="auto">
          <a:xfrm>
            <a:off x="3581400" y="1066800"/>
            <a:ext cx="2057400" cy="3581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200" name="Text Box 8"/>
          <p:cNvSpPr txBox="1">
            <a:spLocks noChangeArrowheads="1"/>
          </p:cNvSpPr>
          <p:nvPr/>
        </p:nvSpPr>
        <p:spPr bwMode="auto">
          <a:xfrm>
            <a:off x="3810000" y="1600200"/>
            <a:ext cx="17399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Computer</a:t>
            </a:r>
          </a:p>
          <a:p>
            <a:r>
              <a:rPr lang="en-US" sz="1800"/>
              <a:t>networks,</a:t>
            </a:r>
          </a:p>
          <a:p>
            <a:r>
              <a:rPr lang="en-US" sz="1800"/>
              <a:t>operating system</a:t>
            </a:r>
          </a:p>
        </p:txBody>
      </p:sp>
      <p:sp>
        <p:nvSpPr>
          <p:cNvPr id="136201" name="Oval 9"/>
          <p:cNvSpPr>
            <a:spLocks noChangeArrowheads="1"/>
          </p:cNvSpPr>
          <p:nvPr/>
        </p:nvSpPr>
        <p:spPr bwMode="auto">
          <a:xfrm rot="2700000">
            <a:off x="2597151" y="2827337"/>
            <a:ext cx="2057400" cy="42322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2743200" y="5029200"/>
            <a:ext cx="1835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Human computer </a:t>
            </a:r>
          </a:p>
          <a:p>
            <a:r>
              <a:rPr lang="en-US" sz="1800"/>
              <a:t>interaction</a:t>
            </a:r>
          </a:p>
        </p:txBody>
      </p:sp>
      <p:sp>
        <p:nvSpPr>
          <p:cNvPr id="136203" name="Oval 11"/>
          <p:cNvSpPr>
            <a:spLocks noChangeArrowheads="1"/>
          </p:cNvSpPr>
          <p:nvPr/>
        </p:nvSpPr>
        <p:spPr bwMode="auto">
          <a:xfrm rot="2700000">
            <a:off x="3355182" y="3985419"/>
            <a:ext cx="4719637" cy="1762125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204" name="Text Box 12"/>
          <p:cNvSpPr txBox="1">
            <a:spLocks noChangeArrowheads="1"/>
          </p:cNvSpPr>
          <p:nvPr/>
        </p:nvSpPr>
        <p:spPr bwMode="auto">
          <a:xfrm>
            <a:off x="5791200" y="5181600"/>
            <a:ext cx="11985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Computer</a:t>
            </a:r>
          </a:p>
          <a:p>
            <a:r>
              <a:rPr lang="en-US" sz="2000"/>
              <a:t>graphics</a:t>
            </a:r>
          </a:p>
        </p:txBody>
      </p:sp>
      <p:sp>
        <p:nvSpPr>
          <p:cNvPr id="136205" name="Oval 13"/>
          <p:cNvSpPr>
            <a:spLocks noChangeArrowheads="1"/>
          </p:cNvSpPr>
          <p:nvPr/>
        </p:nvSpPr>
        <p:spPr bwMode="auto">
          <a:xfrm>
            <a:off x="4038600" y="3276600"/>
            <a:ext cx="1143000" cy="1066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/>
              <a:t>Multimedia</a:t>
            </a:r>
          </a:p>
          <a:p>
            <a:pPr algn="ctr"/>
            <a:r>
              <a:rPr lang="en-US" sz="1800"/>
              <a:t>computing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4495800" cy="533400"/>
          </a:xfrm>
          <a:solidFill>
            <a:srgbClr val="000099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latin typeface="Tahoma" pitchFamily="34" charset="0"/>
              </a:rPr>
              <a:t>	Briefing Products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685800" y="1905000"/>
            <a:ext cx="79248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 sz="2000">
                <a:latin typeface="Tahoma" pitchFamily="34" charset="0"/>
              </a:rPr>
              <a:t>Small, straightforward, linear products used to present information quickly and concisely.</a:t>
            </a:r>
          </a:p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 sz="2000">
                <a:latin typeface="Tahoma" pitchFamily="34" charset="0"/>
              </a:rPr>
              <a:t>Characteristic of briefing product: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Short Development Cycle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Limited Number of Presentations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Usage of text to present information with </a:t>
            </a:r>
            <a:r>
              <a:rPr lang="en-US" sz="2000" u="sng">
                <a:latin typeface="Tahoma" pitchFamily="34" charset="0"/>
              </a:rPr>
              <a:t>limited use</a:t>
            </a:r>
            <a:r>
              <a:rPr lang="en-US" sz="2000">
                <a:latin typeface="Tahoma" pitchFamily="34" charset="0"/>
              </a:rPr>
              <a:t> of graphic, audio and video. 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Have few navigational controls. (mouse click and button press to move from one page to another)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Content and the format are suitable for the audience and fulfill the purpose of the presentation. </a:t>
            </a:r>
          </a:p>
        </p:txBody>
      </p:sp>
      <p:sp>
        <p:nvSpPr>
          <p:cNvPr id="29701" name="WordArt 5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1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8382000" y="63246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1/2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4495800" cy="533400"/>
          </a:xfrm>
          <a:solidFill>
            <a:srgbClr val="000099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latin typeface="Tahoma" pitchFamily="34" charset="0"/>
              </a:rPr>
              <a:t>	Briefing Products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685800" y="1905000"/>
            <a:ext cx="7924800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 sz="2000">
                <a:latin typeface="Tahoma" pitchFamily="34" charset="0"/>
              </a:rPr>
              <a:t>Good briefing presentation depends on: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The understanding of the presented subject.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Seamless integration of content.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Consistent layout</a:t>
            </a:r>
          </a:p>
        </p:txBody>
      </p:sp>
      <p:sp>
        <p:nvSpPr>
          <p:cNvPr id="30725" name="WordArt 5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1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762000" y="4038600"/>
            <a:ext cx="7924800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 sz="2000">
                <a:latin typeface="Tahoma" pitchFamily="34" charset="0"/>
              </a:rPr>
              <a:t>Example: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Corporate Presentation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Sales Presentation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Educational Lectures</a:t>
            </a: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8382000" y="63246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2/2</a:t>
            </a:r>
          </a:p>
        </p:txBody>
      </p:sp>
      <p:pic>
        <p:nvPicPr>
          <p:cNvPr id="30728" name="Picture 8" descr="C:\Documents and Settings\Administrator\Desktop\smm2005\demo\presentation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352800"/>
            <a:ext cx="3378200" cy="270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1000125"/>
          </a:xfrm>
        </p:spPr>
        <p:txBody>
          <a:bodyPr/>
          <a:lstStyle/>
          <a:p>
            <a:pPr eaLnBrk="1" hangingPunct="1"/>
            <a:r>
              <a:rPr lang="en-US" sz="3600"/>
              <a:t>Hypermedia and Multimedia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tabLst>
                <a:tab pos="534988" algn="l"/>
              </a:tabLst>
              <a:defRPr/>
            </a:pPr>
            <a:r>
              <a:rPr lang="en-CA" dirty="0"/>
              <a:t>• A </a:t>
            </a:r>
            <a:r>
              <a:rPr lang="en-CA" b="1" dirty="0"/>
              <a:t>hypertext</a:t>
            </a:r>
            <a:r>
              <a:rPr lang="en-CA" dirty="0"/>
              <a:t> system: meant to be read nonlinearly, by following links that point to other parts of the document, or to </a:t>
            </a:r>
            <a:r>
              <a:rPr lang="en-US" dirty="0"/>
              <a:t>other documents (Fig. 1.1)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tabLst>
                <a:tab pos="534988" algn="l"/>
              </a:tabLst>
              <a:defRPr/>
            </a:pPr>
            <a:endParaRPr lang="en-US" dirty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tabLst>
                <a:tab pos="534988" algn="l"/>
              </a:tabLst>
              <a:defRPr/>
            </a:pPr>
            <a:r>
              <a:rPr lang="en-CA" dirty="0"/>
              <a:t>• </a:t>
            </a:r>
            <a:r>
              <a:rPr lang="en-CA" b="1" dirty="0" err="1"/>
              <a:t>HyperMedia</a:t>
            </a:r>
            <a:r>
              <a:rPr lang="en-CA" dirty="0"/>
              <a:t>: not constrained to be text-based, can include other  media, e.g., graphics, images, and especially the continuous media –  sound and video.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tabLst>
                <a:tab pos="534988" algn="l"/>
              </a:tabLst>
              <a:defRPr/>
            </a:pPr>
            <a:endParaRPr lang="en-CA" dirty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tabLst>
                <a:tab pos="534988" algn="l"/>
              </a:tabLst>
              <a:defRPr/>
            </a:pPr>
            <a:r>
              <a:rPr lang="en-CA" dirty="0"/>
              <a:t>	- The World Wide Web (WWW) — the best example of a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tabLst>
                <a:tab pos="720725" algn="l"/>
              </a:tabLst>
              <a:defRPr/>
            </a:pPr>
            <a:r>
              <a:rPr lang="en-US" dirty="0"/>
              <a:t>	hypermedia application.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tabLst>
                <a:tab pos="534988" algn="l"/>
              </a:tabLst>
              <a:defRPr/>
            </a:pPr>
            <a:endParaRPr lang="en-US" dirty="0"/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tabLst>
                <a:tab pos="534988" algn="l"/>
              </a:tabLst>
              <a:defRPr/>
            </a:pPr>
            <a:r>
              <a:rPr lang="en-CA" dirty="0"/>
              <a:t>• </a:t>
            </a:r>
            <a:r>
              <a:rPr lang="en-CA" b="1" dirty="0"/>
              <a:t>Multimedia</a:t>
            </a:r>
            <a:r>
              <a:rPr lang="en-CA" dirty="0"/>
              <a:t> means that computer information can be represented through audio, graphics, images, video, and animation in addition to traditional media.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17060F-5021-4FBD-9134-DD2A1DF4B43B}" type="slidenum">
              <a:rPr lang="en-US"/>
              <a:pPr>
                <a:defRPr/>
              </a:pPr>
              <a:t>52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285750" y="6286500"/>
            <a:ext cx="85725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4495800" cy="533400"/>
          </a:xfrm>
          <a:solidFill>
            <a:srgbClr val="3399FF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latin typeface="Tahoma" pitchFamily="34" charset="0"/>
              </a:rPr>
              <a:t>	Reference Products</a:t>
            </a:r>
          </a:p>
        </p:txBody>
      </p:sp>
      <p:sp>
        <p:nvSpPr>
          <p:cNvPr id="31748" name="WordArt 5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2</a:t>
            </a:r>
          </a:p>
        </p:txBody>
      </p:sp>
      <p:sp>
        <p:nvSpPr>
          <p:cNvPr id="31749" name="Text Box 7"/>
          <p:cNvSpPr txBox="1">
            <a:spLocks noChangeArrowheads="1"/>
          </p:cNvSpPr>
          <p:nvPr/>
        </p:nvSpPr>
        <p:spPr bwMode="auto">
          <a:xfrm>
            <a:off x="8382000" y="63246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1/2</a:t>
            </a:r>
          </a:p>
        </p:txBody>
      </p:sp>
      <p:sp>
        <p:nvSpPr>
          <p:cNvPr id="31750" name="Text Box 8"/>
          <p:cNvSpPr txBox="1">
            <a:spLocks noChangeArrowheads="1"/>
          </p:cNvSpPr>
          <p:nvPr/>
        </p:nvSpPr>
        <p:spPr bwMode="auto">
          <a:xfrm>
            <a:off x="685800" y="1905000"/>
            <a:ext cx="7924800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Often used for answering specific questions or for general browsing of information. (stored on CD/ DVD ROM)</a:t>
            </a:r>
          </a:p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Characteristic of reference product: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Used by wide range of user (small – adult)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Have navigational menu, book marking, searching, printing utility</a:t>
            </a:r>
          </a:p>
        </p:txBody>
      </p:sp>
      <p:sp>
        <p:nvSpPr>
          <p:cNvPr id="31751" name="Text Box 9"/>
          <p:cNvSpPr txBox="1">
            <a:spLocks noChangeArrowheads="1"/>
          </p:cNvSpPr>
          <p:nvPr/>
        </p:nvSpPr>
        <p:spPr bwMode="auto">
          <a:xfrm>
            <a:off x="457200" y="4114800"/>
            <a:ext cx="7924800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2 Basic classes of reference product: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b="1" u="sng">
                <a:latin typeface="Tahoma" pitchFamily="34" charset="0"/>
              </a:rPr>
              <a:t>Generalized Content</a:t>
            </a:r>
            <a:r>
              <a:rPr lang="en-US">
                <a:latin typeface="Tahoma" pitchFamily="34" charset="0"/>
              </a:rPr>
              <a:t> (dictionary/encyclopedia)</a:t>
            </a:r>
          </a:p>
          <a:p>
            <a:pPr marL="1371600" lvl="2" indent="-457200" eaLnBrk="1" hangingPunct="1">
              <a:spcBef>
                <a:spcPct val="50000"/>
              </a:spcBef>
              <a:buFont typeface="Wingdings" pitchFamily="2" charset="2"/>
              <a:buChar char="q"/>
            </a:pPr>
            <a:r>
              <a:rPr lang="en-US">
                <a:latin typeface="Tahoma" pitchFamily="34" charset="0"/>
              </a:rPr>
              <a:t>Broad treatment of content at a limited depth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b="1" u="sng">
                <a:latin typeface="Tahoma" pitchFamily="34" charset="0"/>
              </a:rPr>
              <a:t>Detailed Content</a:t>
            </a:r>
          </a:p>
          <a:p>
            <a:pPr marL="1371600" lvl="2" indent="-457200" eaLnBrk="1" hangingPunct="1">
              <a:spcBef>
                <a:spcPct val="50000"/>
              </a:spcBef>
              <a:buFont typeface="Wingdings" pitchFamily="2" charset="2"/>
              <a:buChar char="q"/>
            </a:pPr>
            <a:r>
              <a:rPr lang="en-US">
                <a:latin typeface="Tahoma" pitchFamily="34" charset="0"/>
              </a:rPr>
              <a:t>Focus on specific area and provide extensive information.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4495800" cy="533400"/>
          </a:xfrm>
          <a:solidFill>
            <a:srgbClr val="3399FF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latin typeface="Tahoma" pitchFamily="34" charset="0"/>
              </a:rPr>
              <a:t>	Reference Products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685800" y="1905000"/>
            <a:ext cx="79248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 sz="2000">
                <a:latin typeface="Tahoma" pitchFamily="34" charset="0"/>
              </a:rPr>
              <a:t>Good usability and success depends on: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The developers understanding the body of information and how the end user will want to access it.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Help function should always available to explain how to access and use the information</a:t>
            </a:r>
          </a:p>
        </p:txBody>
      </p:sp>
      <p:sp>
        <p:nvSpPr>
          <p:cNvPr id="32773" name="WordArt 5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2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85800" y="3886200"/>
            <a:ext cx="792480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 sz="2000">
                <a:latin typeface="Tahoma" pitchFamily="34" charset="0"/>
              </a:rPr>
              <a:t>Examples are electronic forms of: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Encyclopedia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Dictionaries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Cookbooks, Historical, Informative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2000">
                <a:latin typeface="Tahoma" pitchFamily="34" charset="0"/>
              </a:rPr>
              <a:t>Scientific surveys.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8382000" y="63246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2/2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4495800" cy="533400"/>
          </a:xfrm>
          <a:solidFill>
            <a:srgbClr val="3399FF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latin typeface="Tahoma" pitchFamily="34" charset="0"/>
              </a:rPr>
              <a:t>	Reference Products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685800" y="1905000"/>
            <a:ext cx="7924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 sz="2000">
                <a:latin typeface="Tahoma" pitchFamily="34" charset="0"/>
              </a:rPr>
              <a:t>Example:</a:t>
            </a:r>
          </a:p>
        </p:txBody>
      </p:sp>
      <p:sp>
        <p:nvSpPr>
          <p:cNvPr id="33797" name="WordArt 5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2</a:t>
            </a:r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8382000" y="63246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2/2</a:t>
            </a:r>
          </a:p>
        </p:txBody>
      </p:sp>
      <p:pic>
        <p:nvPicPr>
          <p:cNvPr id="33799" name="Picture 9" descr="C:\Documents and Settings\Administrator\Desktop\smm2005\demo\2004815162821355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286000"/>
            <a:ext cx="6219825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4495800" cy="533400"/>
          </a:xfrm>
          <a:solidFill>
            <a:srgbClr val="009999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latin typeface="Tahoma" pitchFamily="34" charset="0"/>
              </a:rPr>
              <a:t>	Database Products</a:t>
            </a:r>
          </a:p>
        </p:txBody>
      </p:sp>
      <p:sp>
        <p:nvSpPr>
          <p:cNvPr id="34820" name="WordArt 4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3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8382000" y="63246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1/2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685800" y="1905000"/>
            <a:ext cx="7924800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Similar to reference product in a sense that large amount of information are made available to the end user.</a:t>
            </a:r>
          </a:p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Focus on storing and accessing the actual data (multimedia data such as text, graphic, audio, animation and video)</a:t>
            </a:r>
          </a:p>
        </p:txBody>
      </p:sp>
      <p:sp>
        <p:nvSpPr>
          <p:cNvPr id="34823" name="Text Box 8"/>
          <p:cNvSpPr txBox="1">
            <a:spLocks noChangeArrowheads="1"/>
          </p:cNvSpPr>
          <p:nvPr/>
        </p:nvSpPr>
        <p:spPr bwMode="auto">
          <a:xfrm>
            <a:off x="685800" y="3352800"/>
            <a:ext cx="7924800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 Characteristics of Database Products are: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Manages multimedia data (large data)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Descriptive finding methods</a:t>
            </a:r>
          </a:p>
          <a:p>
            <a:pPr marL="1371600" lvl="2" indent="-457200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>
                <a:latin typeface="Tahoma" pitchFamily="34" charset="0"/>
              </a:rPr>
              <a:t>Content based search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Simultaneous access</a:t>
            </a:r>
          </a:p>
          <a:p>
            <a:pPr marL="1371600" lvl="2" indent="-457200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>
                <a:latin typeface="Tahoma" pitchFamily="34" charset="0"/>
              </a:rPr>
              <a:t>Online database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Relational consistency in data management.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4495800" cy="533400"/>
          </a:xfrm>
          <a:solidFill>
            <a:srgbClr val="009999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latin typeface="Tahoma" pitchFamily="34" charset="0"/>
              </a:rPr>
              <a:t>	Database Products</a:t>
            </a:r>
          </a:p>
        </p:txBody>
      </p:sp>
      <p:sp>
        <p:nvSpPr>
          <p:cNvPr id="35844" name="WordArt 5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3</a:t>
            </a: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457200" y="1981200"/>
            <a:ext cx="79248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Examples are: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Google Search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Google Earth</a:t>
            </a:r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8382000" y="63246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2/2</a:t>
            </a:r>
          </a:p>
        </p:txBody>
      </p:sp>
      <p:pic>
        <p:nvPicPr>
          <p:cNvPr id="35847" name="Picture 8" descr="C:\Documents and Settings\Administrator\Desktop\smm2005\demo\google_earth_new_yor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133600"/>
            <a:ext cx="57150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6248400" cy="533400"/>
          </a:xfrm>
          <a:solidFill>
            <a:srgbClr val="CC00FF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400" b="1">
                <a:solidFill>
                  <a:schemeClr val="bg1"/>
                </a:solidFill>
                <a:latin typeface="Tahoma" pitchFamily="34" charset="0"/>
              </a:rPr>
              <a:t>	Education and Training Products</a:t>
            </a:r>
          </a:p>
        </p:txBody>
      </p:sp>
      <p:sp>
        <p:nvSpPr>
          <p:cNvPr id="36868" name="WordArt 4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4</a:t>
            </a:r>
          </a:p>
        </p:txBody>
      </p:sp>
      <p:sp>
        <p:nvSpPr>
          <p:cNvPr id="36869" name="Text Box 6"/>
          <p:cNvSpPr txBox="1">
            <a:spLocks noChangeArrowheads="1"/>
          </p:cNvSpPr>
          <p:nvPr/>
        </p:nvSpPr>
        <p:spPr bwMode="auto">
          <a:xfrm>
            <a:off x="457200" y="1981200"/>
            <a:ext cx="7924800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Similar to textbook or training manuals but have added media such as </a:t>
            </a:r>
            <a:r>
              <a:rPr lang="en-US" u="sng">
                <a:latin typeface="Tahoma" pitchFamily="34" charset="0"/>
              </a:rPr>
              <a:t>audio</a:t>
            </a:r>
            <a:r>
              <a:rPr lang="en-US">
                <a:latin typeface="Tahoma" pitchFamily="34" charset="0"/>
              </a:rPr>
              <a:t>, </a:t>
            </a:r>
            <a:r>
              <a:rPr lang="en-US" u="sng">
                <a:latin typeface="Tahoma" pitchFamily="34" charset="0"/>
              </a:rPr>
              <a:t>animation</a:t>
            </a:r>
            <a:r>
              <a:rPr lang="en-US">
                <a:latin typeface="Tahoma" pitchFamily="34" charset="0"/>
              </a:rPr>
              <a:t> and </a:t>
            </a:r>
            <a:r>
              <a:rPr lang="en-US" u="sng">
                <a:latin typeface="Tahoma" pitchFamily="34" charset="0"/>
              </a:rPr>
              <a:t>video</a:t>
            </a:r>
            <a:r>
              <a:rPr lang="en-US">
                <a:latin typeface="Tahoma" pitchFamily="34" charset="0"/>
              </a:rPr>
              <a:t>.</a:t>
            </a:r>
          </a:p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Make up a significant share of the multimedia market ranging from pre-kindergarten to postgraduate offerings from technical to corporate training products.</a:t>
            </a:r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457200" y="3733800"/>
            <a:ext cx="7924800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2 categories of reference product: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Instructor Support Products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Standalone or Self-Paced Products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Combination Products</a:t>
            </a:r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457200" y="5486400"/>
            <a:ext cx="792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Shares the same characteristics as Reference Product</a:t>
            </a:r>
          </a:p>
        </p:txBody>
      </p:sp>
      <p:pic>
        <p:nvPicPr>
          <p:cNvPr id="36872" name="Picture 10" descr="C:\Documents and Settings\Administrator\Desktop\smm2005\demo\coursewar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3276600"/>
            <a:ext cx="29337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3" name="Text Box 11"/>
          <p:cNvSpPr txBox="1">
            <a:spLocks noChangeArrowheads="1"/>
          </p:cNvSpPr>
          <p:nvPr/>
        </p:nvSpPr>
        <p:spPr bwMode="auto">
          <a:xfrm>
            <a:off x="8382000" y="63246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1/2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6248400" cy="533400"/>
          </a:xfrm>
          <a:solidFill>
            <a:srgbClr val="CC00FF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400" b="1">
                <a:solidFill>
                  <a:schemeClr val="bg1"/>
                </a:solidFill>
                <a:latin typeface="Tahoma" pitchFamily="34" charset="0"/>
              </a:rPr>
              <a:t>	Education and Training Products</a:t>
            </a:r>
          </a:p>
        </p:txBody>
      </p:sp>
      <p:sp>
        <p:nvSpPr>
          <p:cNvPr id="37892" name="WordArt 4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4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457200" y="1981200"/>
            <a:ext cx="792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Example</a:t>
            </a:r>
          </a:p>
        </p:txBody>
      </p:sp>
      <p:pic>
        <p:nvPicPr>
          <p:cNvPr id="37894" name="Picture 9" descr="C:\Documents and Settings\Administrator\Desktop\smm2005\demo\arizonafull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362200"/>
            <a:ext cx="3271838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10" descr="C:\Documents and Settings\Administrator\Desktop\smm2005\demo\coursewar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362200"/>
            <a:ext cx="4686300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6" name="Text Box 11"/>
          <p:cNvSpPr txBox="1">
            <a:spLocks noChangeArrowheads="1"/>
          </p:cNvSpPr>
          <p:nvPr/>
        </p:nvSpPr>
        <p:spPr bwMode="auto">
          <a:xfrm>
            <a:off x="8382000" y="63246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2/2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Multimedia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410200"/>
          </a:xfrm>
        </p:spPr>
        <p:txBody>
          <a:bodyPr/>
          <a:lstStyle/>
          <a:p>
            <a:r>
              <a:rPr lang="en-US"/>
              <a:t>It is any combination of text, graphic art, sound, animation, and video delivered to you by computer or other electronic means (iphones, or any smart phone).</a:t>
            </a:r>
          </a:p>
          <a:p>
            <a:endParaRPr lang="en-US" sz="1600"/>
          </a:p>
          <a:p>
            <a:r>
              <a:rPr lang="en-US"/>
              <a:t>The essence of multimedia is to electrify the thought and action centres of people’s mind.</a:t>
            </a:r>
          </a:p>
          <a:p>
            <a:endParaRPr lang="en-US" sz="1600"/>
          </a:p>
          <a:p>
            <a:r>
              <a:rPr lang="en-US"/>
              <a:t>Multimedia excites eyes, ears, fingertips, and most importantly, the head.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4495800" cy="533400"/>
          </a:xfrm>
          <a:solidFill>
            <a:srgbClr val="33CC33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latin typeface="Tahoma" pitchFamily="34" charset="0"/>
              </a:rPr>
              <a:t>	Kiosk Products</a:t>
            </a:r>
          </a:p>
        </p:txBody>
      </p:sp>
      <p:sp>
        <p:nvSpPr>
          <p:cNvPr id="38916" name="WordArt 4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5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8382000" y="63246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1/2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685800" y="1905000"/>
            <a:ext cx="792480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A product which is usually stationed at public places and allow the user to find information interactively and also other types of transaction.</a:t>
            </a:r>
          </a:p>
          <a:p>
            <a:pPr marL="457200" indent="-457200" eaLnBrk="1" hangingPunct="1">
              <a:spcBef>
                <a:spcPct val="50000"/>
              </a:spcBef>
            </a:pPr>
            <a:endParaRPr lang="en-US">
              <a:latin typeface="Tahoma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Characteristics of Kiosk Products:-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Limited target users and usage.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User friendly and easily used by user.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Fast response.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endParaRPr lang="en-US">
              <a:latin typeface="Tahoma" pitchFamily="34" charset="0"/>
            </a:endParaRPr>
          </a:p>
        </p:txBody>
      </p:sp>
      <p:pic>
        <p:nvPicPr>
          <p:cNvPr id="38919" name="Picture 7" descr="C:\Documents and Settings\Administrator\Desktop\smm2005\demo\kiosk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819400"/>
            <a:ext cx="16859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4495800" cy="533400"/>
          </a:xfrm>
          <a:solidFill>
            <a:srgbClr val="33CC33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latin typeface="Tahoma" pitchFamily="34" charset="0"/>
              </a:rPr>
              <a:t>	Kiosk Products</a:t>
            </a:r>
          </a:p>
        </p:txBody>
      </p:sp>
      <p:sp>
        <p:nvSpPr>
          <p:cNvPr id="39940" name="WordArt 4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5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8382000" y="63246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2/2</a:t>
            </a: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685800" y="1905000"/>
            <a:ext cx="7924800" cy="40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Categories of Kiosk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Point Of Information</a:t>
            </a:r>
          </a:p>
          <a:p>
            <a:pPr marL="1371600" lvl="2" indent="-457200" eaLnBrk="1" hangingPunct="1">
              <a:spcBef>
                <a:spcPct val="50000"/>
              </a:spcBef>
              <a:buFont typeface="Wingdings" pitchFamily="2" charset="2"/>
              <a:buChar char="q"/>
            </a:pPr>
            <a:r>
              <a:rPr lang="en-US">
                <a:latin typeface="Tahoma" pitchFamily="34" charset="0"/>
              </a:rPr>
              <a:t>Provide </a:t>
            </a:r>
            <a:r>
              <a:rPr lang="fr-FR">
                <a:latin typeface="Tahoma" pitchFamily="34" charset="0"/>
              </a:rPr>
              <a:t>certain information (example map, timetable etc)</a:t>
            </a:r>
            <a:endParaRPr lang="en-US">
              <a:latin typeface="Tahoma" pitchFamily="34" charset="0"/>
            </a:endParaRP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Point Of Sales System</a:t>
            </a:r>
          </a:p>
          <a:p>
            <a:pPr marL="1371600" lvl="2" indent="-457200" eaLnBrk="1" hangingPunct="1">
              <a:spcBef>
                <a:spcPct val="50000"/>
              </a:spcBef>
              <a:buFont typeface="Wingdings" pitchFamily="2" charset="2"/>
              <a:buChar char="q"/>
            </a:pPr>
            <a:r>
              <a:rPr lang="en-US">
                <a:latin typeface="Tahoma" pitchFamily="34" charset="0"/>
              </a:rPr>
              <a:t>Allow users to purchase or make orders</a:t>
            </a:r>
          </a:p>
          <a:p>
            <a:pPr marL="457200" indent="-457200" eaLnBrk="1" hangingPunct="1">
              <a:spcBef>
                <a:spcPct val="50000"/>
              </a:spcBef>
            </a:pPr>
            <a:endParaRPr lang="en-US">
              <a:latin typeface="Tahoma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Example of Kiosk Products:-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Instant Photo Booth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Banking Kiosk (money deposit, cheque)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University Information Kiosk</a:t>
            </a:r>
          </a:p>
        </p:txBody>
      </p:sp>
      <p:pic>
        <p:nvPicPr>
          <p:cNvPr id="39943" name="Picture 7" descr="C:\Documents and Settings\Administrator\Desktop\smm2005\demo\kios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124200"/>
            <a:ext cx="14859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8" descr="C:\Documents and Settings\Administrator\Desktop\smm2005\demo\kiosk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962400"/>
            <a:ext cx="1290638" cy="134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sz="3800" b="1">
                <a:latin typeface="Tahoma" pitchFamily="34" charset="0"/>
              </a:rPr>
              <a:t>Multimedia Products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5334000" cy="533400"/>
          </a:xfrm>
          <a:solidFill>
            <a:srgbClr val="CC0000"/>
          </a:solidFill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b="1">
                <a:solidFill>
                  <a:schemeClr val="bg1"/>
                </a:solidFill>
                <a:latin typeface="Tahoma" pitchFamily="34" charset="0"/>
              </a:rPr>
              <a:t>	Entertainment &amp; Games</a:t>
            </a:r>
          </a:p>
        </p:txBody>
      </p:sp>
      <p:sp>
        <p:nvSpPr>
          <p:cNvPr id="40964" name="WordArt 4"/>
          <p:cNvSpPr>
            <a:spLocks noChangeArrowheads="1" noChangeShapeType="1" noTextEdit="1"/>
          </p:cNvSpPr>
          <p:nvPr/>
        </p:nvSpPr>
        <p:spPr bwMode="auto">
          <a:xfrm>
            <a:off x="685800" y="1447800"/>
            <a:ext cx="5334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Goudy Stout"/>
              </a:rPr>
              <a:t>6</a:t>
            </a:r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685800" y="1905000"/>
            <a:ext cx="7924800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Most popular</a:t>
            </a:r>
          </a:p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Shipped in the form of Interactive CD / DVD ROM.</a:t>
            </a:r>
          </a:p>
          <a:p>
            <a:pPr marL="457200" indent="-457200"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ahoma" pitchFamily="34" charset="0"/>
              </a:rPr>
              <a:t>Characteristics of E &amp; G Products:-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Immersive.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Requires constant feedback and interaction with the user.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Challenging and sometimes intriguing for user</a:t>
            </a:r>
          </a:p>
          <a:p>
            <a:pPr marL="914400" lvl="1" indent="-457200" eaLnBrk="1" hangingPunct="1">
              <a:spcBef>
                <a:spcPct val="50000"/>
              </a:spcBef>
              <a:buFont typeface="Wingdings" pitchFamily="2" charset="2"/>
              <a:buChar char="ü"/>
            </a:pPr>
            <a:r>
              <a:rPr lang="en-US">
                <a:latin typeface="Tahoma" pitchFamily="34" charset="0"/>
              </a:rPr>
              <a:t>Enabled online play for more than one user experience.</a:t>
            </a:r>
          </a:p>
        </p:txBody>
      </p:sp>
      <p:pic>
        <p:nvPicPr>
          <p:cNvPr id="40966" name="Picture 7" descr="C:\Documents and Settings\Administrator\Desktop\smm2005\demo\gam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5105400"/>
            <a:ext cx="21336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8" descr="C:\Documents and Settings\Administrator\Desktop\smm2005\demo\xbo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5029200"/>
            <a:ext cx="1393825" cy="147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Definition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/>
          </a:p>
          <a:p>
            <a:r>
              <a:rPr lang="en-US" i="1"/>
              <a:t>It is a woven combination of text graphic art, sound, animation, and video elements.</a:t>
            </a:r>
            <a:endParaRPr lang="en-US"/>
          </a:p>
          <a:p>
            <a:endParaRPr lang="en-US"/>
          </a:p>
          <a:p>
            <a:endParaRPr lang="en-US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allow an end user – the viewer of multimedia project – to control what and when the elements are delivered it is called </a:t>
            </a:r>
            <a:r>
              <a:rPr lang="en-US" i="1" dirty="0">
                <a:solidFill>
                  <a:srgbClr val="FF0000"/>
                </a:solidFill>
              </a:rPr>
              <a:t>interactive media</a:t>
            </a:r>
            <a:r>
              <a:rPr lang="en-US" dirty="0"/>
              <a:t>. </a:t>
            </a:r>
          </a:p>
          <a:p>
            <a:r>
              <a:rPr lang="en-US" dirty="0"/>
              <a:t>When you provide a structure of linked elements through which the user can navigate, interactive multimedia becomes </a:t>
            </a:r>
            <a:r>
              <a:rPr lang="en-US" i="1" dirty="0">
                <a:solidFill>
                  <a:srgbClr val="FF0000"/>
                </a:solidFill>
              </a:rPr>
              <a:t>hypermedia</a:t>
            </a:r>
            <a:r>
              <a:rPr lang="en-US" dirty="0"/>
              <a:t>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Note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who know how to use multimedia computer tools and technologies to weave them together are called </a:t>
            </a:r>
            <a:r>
              <a:rPr lang="en-US" b="1" i="1" dirty="0">
                <a:solidFill>
                  <a:srgbClr val="FF0000"/>
                </a:solidFill>
              </a:rPr>
              <a:t>multimedia developers</a:t>
            </a:r>
            <a:r>
              <a:rPr lang="en-US" dirty="0"/>
              <a:t>. </a:t>
            </a:r>
          </a:p>
          <a:p>
            <a:r>
              <a:rPr lang="en-US" dirty="0"/>
              <a:t>The software vehicle, the messages and the content presented on a computer or television screen – together constitute </a:t>
            </a:r>
            <a:r>
              <a:rPr lang="en-US" b="1" i="1" dirty="0">
                <a:solidFill>
                  <a:srgbClr val="FF0000"/>
                </a:solidFill>
              </a:rPr>
              <a:t>multimedia project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Radial</Template>
  <TotalTime>1942</TotalTime>
  <Words>2272</Words>
  <Application>Microsoft Office PowerPoint</Application>
  <PresentationFormat>On-screen Show (4:3)</PresentationFormat>
  <Paragraphs>458</Paragraphs>
  <Slides>63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 Unicode MS</vt:lpstr>
      <vt:lpstr>Arial</vt:lpstr>
      <vt:lpstr>Arial Black</vt:lpstr>
      <vt:lpstr>Calibri</vt:lpstr>
      <vt:lpstr>Copperplate Gothic Bold</vt:lpstr>
      <vt:lpstr>Goudy Stout</vt:lpstr>
      <vt:lpstr>Impact</vt:lpstr>
      <vt:lpstr>Tahoma</vt:lpstr>
      <vt:lpstr>Times New Roman</vt:lpstr>
      <vt:lpstr>Wingdings</vt:lpstr>
      <vt:lpstr>Radial</vt:lpstr>
      <vt:lpstr>Acrobat Document</vt:lpstr>
      <vt:lpstr> BCT 2207Multimedia Applications</vt:lpstr>
      <vt:lpstr>What is Multimedia?</vt:lpstr>
      <vt:lpstr>Components of Multimedia</vt:lpstr>
      <vt:lpstr>Challenges of Multimedia Computing</vt:lpstr>
      <vt:lpstr>Multimedia is Multidisciplinary</vt:lpstr>
      <vt:lpstr>What is Multimedia</vt:lpstr>
      <vt:lpstr>General Definition</vt:lpstr>
      <vt:lpstr>concepts</vt:lpstr>
      <vt:lpstr>Important Note</vt:lpstr>
      <vt:lpstr>Important Note-tools</vt:lpstr>
      <vt:lpstr>Uses of Multimedia</vt:lpstr>
      <vt:lpstr>Uses in Business</vt:lpstr>
      <vt:lpstr>Uses in Business</vt:lpstr>
      <vt:lpstr>Multimedia in Schools</vt:lpstr>
      <vt:lpstr>Multimedia in Home</vt:lpstr>
      <vt:lpstr>Multimedia in Public Places</vt:lpstr>
      <vt:lpstr>Virtual Reality (VR)</vt:lpstr>
      <vt:lpstr>Virtual Reality (VR)</vt:lpstr>
      <vt:lpstr>Virtual Reality</vt:lpstr>
      <vt:lpstr>Example Multimedia Systems </vt:lpstr>
      <vt:lpstr>Example:  A Course-on-Demand System</vt:lpstr>
      <vt:lpstr>A Course-on-Demand System</vt:lpstr>
      <vt:lpstr>Example Multimedia Systems</vt:lpstr>
      <vt:lpstr>Example Multimedia Systems</vt:lpstr>
      <vt:lpstr> Multimedia Computing</vt:lpstr>
      <vt:lpstr>Operational Definition of Multimedia</vt:lpstr>
      <vt:lpstr>Elements of Multimedia</vt:lpstr>
      <vt:lpstr>Elements of Multimedia</vt:lpstr>
      <vt:lpstr>Elements of Multimedia</vt:lpstr>
      <vt:lpstr>Elements of Multimedia</vt:lpstr>
      <vt:lpstr>Elements of Multimedia</vt:lpstr>
      <vt:lpstr>Elements of Multimedia</vt:lpstr>
      <vt:lpstr>Elements of Multimedia</vt:lpstr>
      <vt:lpstr>Elements of Multimedia</vt:lpstr>
      <vt:lpstr>Elements of Multimedia</vt:lpstr>
      <vt:lpstr>Interactive Multimedia</vt:lpstr>
      <vt:lpstr>Example</vt:lpstr>
      <vt:lpstr>Example</vt:lpstr>
      <vt:lpstr>Linear VS Non-Linear</vt:lpstr>
      <vt:lpstr>Linear VS Non-Linear</vt:lpstr>
      <vt:lpstr>Authoring Tools</vt:lpstr>
      <vt:lpstr>Authoring Tools</vt:lpstr>
      <vt:lpstr>Other examples of Multimedia apps</vt:lpstr>
      <vt:lpstr>Importance of Multimedia</vt:lpstr>
      <vt:lpstr>Importance of Multimedia</vt:lpstr>
      <vt:lpstr>Importance of Multimedia</vt:lpstr>
      <vt:lpstr>Importance of Multimedia</vt:lpstr>
      <vt:lpstr>Importance of Multimedia</vt:lpstr>
      <vt:lpstr>Multimedia Products</vt:lpstr>
      <vt:lpstr>Multimedia Products</vt:lpstr>
      <vt:lpstr>Multimedia Products</vt:lpstr>
      <vt:lpstr>Hypermedia and Multimedia</vt:lpstr>
      <vt:lpstr>Multimedia Products</vt:lpstr>
      <vt:lpstr>Multimedia Products</vt:lpstr>
      <vt:lpstr>Multimedia Products</vt:lpstr>
      <vt:lpstr>Multimedia Products</vt:lpstr>
      <vt:lpstr>Multimedia Products</vt:lpstr>
      <vt:lpstr>Multimedia Products</vt:lpstr>
      <vt:lpstr>Multimedia Products</vt:lpstr>
      <vt:lpstr>Multimedia Products</vt:lpstr>
      <vt:lpstr>Multimedia Products</vt:lpstr>
      <vt:lpstr>Multimedia Products</vt:lpstr>
      <vt:lpstr>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Multimedia</dc:title>
  <dc:creator>FSKTM</dc:creator>
  <cp:lastModifiedBy>USER</cp:lastModifiedBy>
  <cp:revision>36</cp:revision>
  <cp:lastPrinted>1601-01-01T00:00:00Z</cp:lastPrinted>
  <dcterms:created xsi:type="dcterms:W3CDTF">2005-12-27T07:53:47Z</dcterms:created>
  <dcterms:modified xsi:type="dcterms:W3CDTF">2024-10-04T09:27:06Z</dcterms:modified>
</cp:coreProperties>
</file>